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embeddings/oleObject1.docx" ContentType="application/vnd.openxmlformats-officedocument.wordprocessingml.document"/>
  <Override PartName="/ppt/media/image1.emf" ContentType="image/x-emf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</p:sldIdLst>
  <p:sldSz cx="9144000" cy="5148262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ubTitle"/>
          </p:nvPr>
        </p:nvSpPr>
        <p:spPr>
          <a:xfrm>
            <a:off x="460800" y="2066760"/>
            <a:ext cx="8221680" cy="469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60800" y="2066760"/>
            <a:ext cx="8221680" cy="469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60800" y="2066760"/>
            <a:ext cx="8221680" cy="469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60800" y="2066760"/>
            <a:ext cx="8221680" cy="469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60800" y="2066760"/>
            <a:ext cx="8221680" cy="469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60800" y="2066760"/>
            <a:ext cx="8221680" cy="469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460800" y="2066760"/>
            <a:ext cx="8221680" cy="469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460800" y="2066760"/>
            <a:ext cx="8221680" cy="469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460800" y="2066760"/>
            <a:ext cx="8221680" cy="469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457200" y="276372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420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5720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body"/>
          </p:nvPr>
        </p:nvSpPr>
        <p:spPr>
          <a:xfrm>
            <a:off x="4674240" y="276372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323964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6022080" y="120420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45720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 type="body"/>
          </p:nvPr>
        </p:nvSpPr>
        <p:spPr>
          <a:xfrm>
            <a:off x="323964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 type="body"/>
          </p:nvPr>
        </p:nvSpPr>
        <p:spPr>
          <a:xfrm>
            <a:off x="6022080" y="276372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ubTitle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246520" y="4249080"/>
            <a:ext cx="897120" cy="89784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8246520" y="4249080"/>
            <a:ext cx="897120" cy="89784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90600" y="1820880"/>
            <a:ext cx="8221680" cy="9338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523720" y="4699080"/>
            <a:ext cx="548280" cy="3934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8DFF717-EFBB-4EAC-9453-D8DCCC4B3342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0320" y="488520"/>
            <a:ext cx="6226920" cy="409392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/>
          </p:nvPr>
        </p:nvSpPr>
        <p:spPr>
          <a:xfrm>
            <a:off x="8523720" y="4699080"/>
            <a:ext cx="548280" cy="3934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94250D0-3CB4-4A80-A428-E0348DFCA011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 flipH="1" rot="10800000">
            <a:off x="9143280" y="5147640"/>
            <a:ext cx="9143640" cy="3459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0" y="1686960"/>
            <a:ext cx="914364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471960" y="739080"/>
            <a:ext cx="8221680" cy="7682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71960" y="1920600"/>
            <a:ext cx="3999600" cy="27118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94400" y="1920600"/>
            <a:ext cx="3999600" cy="27118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8523720" y="4699080"/>
            <a:ext cx="548280" cy="3934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774B7A2-E393-4AA6-99B5-99950478EE08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60800" y="2066760"/>
            <a:ext cx="8221680" cy="101304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ldNum"/>
          </p:nvPr>
        </p:nvSpPr>
        <p:spPr>
          <a:xfrm>
            <a:off x="8523720" y="4699080"/>
            <a:ext cx="548280" cy="3934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394B4FA-D780-49B5-8682-A1AA35EA76FB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 flipH="1" rot="10800000">
            <a:off x="9143280" y="5147640"/>
            <a:ext cx="9143640" cy="4490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656640"/>
            <a:ext cx="914364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3"/>
          <p:cNvSpPr>
            <a:spLocks noGrp="1"/>
          </p:cNvSpPr>
          <p:nvPr>
            <p:ph type="title"/>
          </p:nvPr>
        </p:nvSpPr>
        <p:spPr>
          <a:xfrm>
            <a:off x="98280" y="16200"/>
            <a:ext cx="8826120" cy="60264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sldNum"/>
          </p:nvPr>
        </p:nvSpPr>
        <p:spPr>
          <a:xfrm>
            <a:off x="8523720" y="4699080"/>
            <a:ext cx="548280" cy="3934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98755BB-AF9D-48D2-A798-7EC3106CEC5D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 flipH="1">
            <a:off x="-720" y="0"/>
            <a:ext cx="4571640" cy="5147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 rot="5400000">
            <a:off x="1944000" y="2520000"/>
            <a:ext cx="514692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3"/>
          <p:cNvSpPr>
            <a:spLocks noGrp="1"/>
          </p:cNvSpPr>
          <p:nvPr>
            <p:ph type="title"/>
          </p:nvPr>
        </p:nvSpPr>
        <p:spPr>
          <a:xfrm>
            <a:off x="265680" y="1233720"/>
            <a:ext cx="4044960" cy="148320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939560" y="724680"/>
            <a:ext cx="3836520" cy="369792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sldNum"/>
          </p:nvPr>
        </p:nvSpPr>
        <p:spPr>
          <a:xfrm>
            <a:off x="8523720" y="4699080"/>
            <a:ext cx="548280" cy="3934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C551707-A46F-429B-81CD-E18271C3BBBB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Num"/>
          </p:nvPr>
        </p:nvSpPr>
        <p:spPr>
          <a:xfrm>
            <a:off x="8523720" y="4699080"/>
            <a:ext cx="548280" cy="3934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9135E99-51A4-4ADC-836C-DB25ECC01AF3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57200" y="120420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 flipH="1" rot="10800000">
            <a:off x="9143280" y="5147640"/>
            <a:ext cx="9143640" cy="3459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"/>
          <p:cNvSpPr/>
          <p:nvPr/>
        </p:nvSpPr>
        <p:spPr>
          <a:xfrm>
            <a:off x="0" y="1686960"/>
            <a:ext cx="914364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PlaceHolder 3"/>
          <p:cNvSpPr>
            <a:spLocks noGrp="1"/>
          </p:cNvSpPr>
          <p:nvPr>
            <p:ph type="title"/>
          </p:nvPr>
        </p:nvSpPr>
        <p:spPr>
          <a:xfrm>
            <a:off x="471960" y="739080"/>
            <a:ext cx="8221680" cy="7682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71960" y="1920600"/>
            <a:ext cx="8221680" cy="27118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sldNum"/>
          </p:nvPr>
        </p:nvSpPr>
        <p:spPr>
          <a:xfrm>
            <a:off x="8523720" y="4699080"/>
            <a:ext cx="548280" cy="3934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381F86D-FABB-47CD-B10D-CBA30928709B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 flipH="1" rot="10800000">
            <a:off x="9143280" y="5148000"/>
            <a:ext cx="5866920" cy="5147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"/>
          <p:cNvSpPr/>
          <p:nvPr/>
        </p:nvSpPr>
        <p:spPr>
          <a:xfrm rot="16200000">
            <a:off x="757080" y="2520000"/>
            <a:ext cx="514764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PlaceHolder 3"/>
          <p:cNvSpPr>
            <a:spLocks noGrp="1"/>
          </p:cNvSpPr>
          <p:nvPr>
            <p:ph type="title"/>
          </p:nvPr>
        </p:nvSpPr>
        <p:spPr>
          <a:xfrm>
            <a:off x="226080" y="357840"/>
            <a:ext cx="2807640" cy="9536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226080" y="1467000"/>
            <a:ext cx="2807640" cy="31658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sldNum"/>
          </p:nvPr>
        </p:nvSpPr>
        <p:spPr>
          <a:xfrm>
            <a:off x="8523720" y="4699080"/>
            <a:ext cx="548280" cy="3934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2032485-9FF2-4324-8135-5C518B37FFA9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5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github.com/odoo/odoo" TargetMode="External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facebook.com/note.php?note_id=24413138919" TargetMode="External"/><Relationship Id="rId2" Type="http://schemas.openxmlformats.org/officeDocument/2006/relationships/hyperlink" Target="http://www.datastax.com/" TargetMode="External"/><Relationship Id="rId3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timreview.ca/article/756" TargetMode="External"/><Relationship Id="rId2" Type="http://schemas.openxmlformats.org/officeDocument/2006/relationships/hyperlink" Target="https://www.heavybit.com/library/video/mysql-ceo-on-2-open-source-business-models/" TargetMode="External"/><Relationship Id="rId3" Type="http://schemas.openxmlformats.org/officeDocument/2006/relationships/hyperlink" Target="https://opensource.com/business/14/9/open-source-business-models-part-2" TargetMode="External"/><Relationship Id="rId4" Type="http://schemas.openxmlformats.org/officeDocument/2006/relationships/hyperlink" Target="https://www.linuxfoundation.org/open-source-management/2017/06/building-a-business-on-open-source/" TargetMode="External"/><Relationship Id="rId5" Type="http://schemas.openxmlformats.org/officeDocument/2006/relationships/hyperlink" Target="https://opensource.guide/" TargetMode="External"/><Relationship Id="rId6" Type="http://schemas.openxmlformats.org/officeDocument/2006/relationships/hyperlink" Target="https://www.heavybit.com/library/blog/open-source-as-business-strategy-with-segments-peter-reinhardt/" TargetMode="External"/><Relationship Id="rId7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90600" y="1820880"/>
            <a:ext cx="8221680" cy="933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	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 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	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 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	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 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	</a:t>
            </a:r>
            <a:br/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M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a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k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i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n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g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 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B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u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s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i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n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e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s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s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 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t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h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e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 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O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p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e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n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 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S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o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u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r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c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e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 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w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a</a:t>
            </a:r>
            <a:r>
              <a:rPr b="1" lang="en-US" sz="5800" spc="-1" strike="noStrike">
                <a:solidFill>
                  <a:srgbClr val="ffffff"/>
                </a:solidFill>
                <a:latin typeface="C059"/>
                <a:ea typeface="Playfair Display"/>
              </a:rPr>
              <a:t>y</a:t>
            </a:r>
            <a:endParaRPr b="0" lang="en-US" sz="58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390600" y="2791440"/>
            <a:ext cx="8221680" cy="433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venir"/>
                <a:ea typeface="Roboto"/>
              </a:rPr>
              <a:t>Exploring the business opportunities </a:t>
            </a:r>
            <a:r>
              <a:rPr b="0" lang="en-US" sz="1200" spc="-1" strike="noStrike">
                <a:solidFill>
                  <a:srgbClr val="ffffff"/>
                </a:solidFill>
                <a:latin typeface="Avenir"/>
                <a:ea typeface="Roboto"/>
              </a:rPr>
              <a:t>in open source projects, legal </a:t>
            </a:r>
            <a:r>
              <a:rPr b="0" lang="en-US" sz="1200" spc="-1" strike="noStrike">
                <a:solidFill>
                  <a:srgbClr val="ffffff"/>
                </a:solidFill>
                <a:latin typeface="Avenir"/>
                <a:ea typeface="Roboto"/>
              </a:rPr>
              <a:t>implications, frameworks and roles </a:t>
            </a:r>
            <a:r>
              <a:rPr b="0" lang="en-US" sz="1200" spc="-1" strike="noStrike">
                <a:solidFill>
                  <a:srgbClr val="ffffff"/>
                </a:solidFill>
                <a:latin typeface="Avenir"/>
                <a:ea typeface="Roboto"/>
              </a:rPr>
              <a:t>that can improve sustainability in an+ </a:t>
            </a:r>
            <a:r>
              <a:rPr b="0" lang="en-US" sz="1200" spc="-1" strike="noStrike">
                <a:solidFill>
                  <a:srgbClr val="ffffff"/>
                </a:solidFill>
                <a:latin typeface="Avenir"/>
                <a:ea typeface="Roboto"/>
              </a:rPr>
              <a:t>Open-Source geared businesses</a:t>
            </a:r>
            <a:endParaRPr b="0" lang="en-US" sz="1200" spc="-1" strike="noStrike">
              <a:latin typeface="Avenir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veni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venir"/>
                <a:ea typeface="Roboto"/>
              </a:rPr>
              <a:t>Andrew Miracle</a:t>
            </a:r>
            <a:endParaRPr b="0" lang="en-US" sz="1800" spc="-1" strike="noStrike">
              <a:latin typeface="Aveni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venir"/>
                <a:ea typeface="Roboto"/>
              </a:rPr>
              <a:t>October 13, 2018</a:t>
            </a:r>
            <a:endParaRPr b="0" lang="en-US" sz="1800" spc="-1" strike="noStrike">
              <a:latin typeface="Aveni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veni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venir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5600" spc="-1" strike="noStrike">
                <a:solidFill>
                  <a:srgbClr val="ffffff"/>
                </a:solidFill>
                <a:latin typeface="C059"/>
                <a:ea typeface="Roboto"/>
              </a:rPr>
              <a:t>Find a Job, Get Hired</a:t>
            </a:r>
            <a:endParaRPr b="0" lang="en-US" sz="5600" spc="-1" strike="noStrike">
              <a:solidFill>
                <a:srgbClr val="000000"/>
              </a:solidFill>
              <a:latin typeface="C059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98280" y="16200"/>
            <a:ext cx="8826120" cy="60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ircular Std Medium"/>
              </a:rPr>
              <a:t>Henry Zhu, Babel Maintainer receives job offer from Behance</a:t>
            </a:r>
            <a:endParaRPr b="0" lang="en-US" sz="1800" spc="-1" strike="noStrike">
              <a:solidFill>
                <a:srgbClr val="ffffff"/>
              </a:solidFill>
              <a:latin typeface="Circular Std Medium"/>
              <a:ea typeface="Roboto"/>
            </a:endParaRPr>
          </a:p>
        </p:txBody>
      </p:sp>
      <p:pic>
        <p:nvPicPr>
          <p:cNvPr id="384" name="Google Shape;110;p19" descr=""/>
          <p:cNvPicPr/>
          <p:nvPr/>
        </p:nvPicPr>
        <p:blipFill>
          <a:blip r:embed="rId1"/>
          <a:srcRect l="36940" t="14065" r="24077" b="37977"/>
          <a:stretch/>
        </p:blipFill>
        <p:spPr>
          <a:xfrm>
            <a:off x="2925360" y="1366200"/>
            <a:ext cx="4042800" cy="2798280"/>
          </a:xfrm>
          <a:prstGeom prst="rect">
            <a:avLst/>
          </a:prstGeom>
          <a:ln>
            <a:noFill/>
          </a:ln>
        </p:spPr>
      </p:pic>
      <p:pic>
        <p:nvPicPr>
          <p:cNvPr id="385" name="Google Shape;110;p19" descr=""/>
          <p:cNvPicPr/>
          <p:nvPr/>
        </p:nvPicPr>
        <p:blipFill>
          <a:blip r:embed="rId2"/>
          <a:srcRect l="36940" t="14065" r="24077" b="37977"/>
          <a:stretch/>
        </p:blipFill>
        <p:spPr>
          <a:xfrm>
            <a:off x="243360" y="839160"/>
            <a:ext cx="5985360" cy="4142880"/>
          </a:xfrm>
          <a:prstGeom prst="rect">
            <a:avLst/>
          </a:prstGeom>
          <a:ln>
            <a:noFill/>
          </a:ln>
        </p:spPr>
      </p:pic>
      <p:pic>
        <p:nvPicPr>
          <p:cNvPr id="386" name="Google Shape;110;p19" descr=""/>
          <p:cNvPicPr/>
          <p:nvPr/>
        </p:nvPicPr>
        <p:blipFill>
          <a:blip r:embed="rId3"/>
          <a:srcRect l="36940" t="14065" r="24077" b="37977"/>
          <a:stretch/>
        </p:blipFill>
        <p:spPr>
          <a:xfrm>
            <a:off x="631080" y="815760"/>
            <a:ext cx="7940520" cy="549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5600" spc="-1" strike="noStrike">
                <a:solidFill>
                  <a:srgbClr val="ffffff"/>
                </a:solidFill>
                <a:latin typeface="C059"/>
                <a:ea typeface="Roboto"/>
              </a:rPr>
              <a:t>Launch a Business</a:t>
            </a:r>
            <a:endParaRPr b="0" lang="en-US" sz="5600" spc="-1" strike="noStrike">
              <a:solidFill>
                <a:srgbClr val="000000"/>
              </a:solidFill>
              <a:latin typeface="C059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98280" y="16200"/>
            <a:ext cx="8826120" cy="60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ircular Std Medium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ircular Std Medium"/>
              </a:rPr>
              <a:t>Collaboration is the new Sheriff in town</a:t>
            </a:r>
            <a:endParaRPr b="0" lang="en-US" sz="1800" spc="-1" strike="noStrike">
              <a:solidFill>
                <a:srgbClr val="ffffff"/>
              </a:solidFill>
              <a:latin typeface="Circular Std Medium"/>
              <a:ea typeface="Roboto"/>
            </a:endParaRPr>
          </a:p>
        </p:txBody>
      </p:sp>
      <p:pic>
        <p:nvPicPr>
          <p:cNvPr id="389" name="Google Shape;92;p17" descr=""/>
          <p:cNvPicPr/>
          <p:nvPr/>
        </p:nvPicPr>
        <p:blipFill>
          <a:blip r:embed="rId1"/>
          <a:stretch/>
        </p:blipFill>
        <p:spPr>
          <a:xfrm>
            <a:off x="2126880" y="930600"/>
            <a:ext cx="4503240" cy="1881360"/>
          </a:xfrm>
          <a:prstGeom prst="rect">
            <a:avLst/>
          </a:prstGeom>
          <a:ln>
            <a:noFill/>
          </a:ln>
        </p:spPr>
      </p:pic>
      <p:pic>
        <p:nvPicPr>
          <p:cNvPr id="390" name="Google Shape;93;p17" descr=""/>
          <p:cNvPicPr/>
          <p:nvPr/>
        </p:nvPicPr>
        <p:blipFill>
          <a:blip r:embed="rId2"/>
          <a:stretch/>
        </p:blipFill>
        <p:spPr>
          <a:xfrm>
            <a:off x="152280" y="3352320"/>
            <a:ext cx="4192560" cy="1720080"/>
          </a:xfrm>
          <a:prstGeom prst="rect">
            <a:avLst/>
          </a:prstGeom>
          <a:ln>
            <a:noFill/>
          </a:ln>
        </p:spPr>
      </p:pic>
      <p:pic>
        <p:nvPicPr>
          <p:cNvPr id="391" name="Google Shape;94;p17" descr=""/>
          <p:cNvPicPr/>
          <p:nvPr/>
        </p:nvPicPr>
        <p:blipFill>
          <a:blip r:embed="rId3"/>
          <a:stretch/>
        </p:blipFill>
        <p:spPr>
          <a:xfrm>
            <a:off x="4655880" y="3514320"/>
            <a:ext cx="3925800" cy="139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we learn how Github and Gitlab built a </a:t>
            </a:r>
            <a:r>
              <a:rPr b="1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value proposition</a:t>
            </a:r>
            <a:r>
              <a:rPr b="0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 using an open source platform </a:t>
            </a:r>
            <a:r>
              <a:rPr b="1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`GIT` </a:t>
            </a:r>
            <a:r>
              <a:rPr b="0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we will later explore this business as the </a:t>
            </a:r>
            <a:r>
              <a:rPr b="1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open core platform </a:t>
            </a:r>
            <a:r>
              <a:rPr b="0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used by </a:t>
            </a:r>
            <a:r>
              <a:rPr b="1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segment, github, gitlab, gravit, gitkraken </a:t>
            </a:r>
            <a:r>
              <a:rPr b="0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and lot more organizations</a:t>
            </a:r>
            <a:endParaRPr b="0" lang="en-US" sz="3200" spc="-1" strike="noStrike">
              <a:solidFill>
                <a:srgbClr val="000000"/>
              </a:solidFill>
              <a:latin typeface="Avenir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115;p20" descr=""/>
          <p:cNvPicPr/>
          <p:nvPr/>
        </p:nvPicPr>
        <p:blipFill>
          <a:blip r:embed="rId1"/>
          <a:srcRect l="7505" t="0" r="42241" b="15418"/>
          <a:stretch/>
        </p:blipFill>
        <p:spPr>
          <a:xfrm>
            <a:off x="-9000" y="0"/>
            <a:ext cx="4593960" cy="5147640"/>
          </a:xfrm>
          <a:prstGeom prst="rect">
            <a:avLst/>
          </a:prstGeom>
          <a:ln>
            <a:noFill/>
          </a:ln>
        </p:spPr>
      </p:pic>
      <p:sp>
        <p:nvSpPr>
          <p:cNvPr id="394" name="TextShape 1"/>
          <p:cNvSpPr txBox="1"/>
          <p:nvPr/>
        </p:nvSpPr>
        <p:spPr>
          <a:xfrm>
            <a:off x="265680" y="1832040"/>
            <a:ext cx="4044960" cy="1483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Test for Demand</a:t>
            </a:r>
            <a:endParaRPr b="0" lang="en-US" sz="42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5011560" y="580680"/>
            <a:ext cx="3836520" cy="3697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Using Open source as a model to test for demand in a particular niche</a:t>
            </a:r>
            <a:endParaRPr b="0" lang="en-US" sz="2400" spc="-1" strike="noStrike">
              <a:solidFill>
                <a:srgbClr val="000000"/>
              </a:solidFill>
              <a:latin typeface="Avenir LT Std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115;p20" descr=""/>
          <p:cNvPicPr/>
          <p:nvPr/>
        </p:nvPicPr>
        <p:blipFill>
          <a:blip r:embed="rId1"/>
          <a:srcRect l="7505" t="0" r="42241" b="15418"/>
          <a:stretch/>
        </p:blipFill>
        <p:spPr>
          <a:xfrm>
            <a:off x="-9000" y="0"/>
            <a:ext cx="4593960" cy="5147640"/>
          </a:xfrm>
          <a:prstGeom prst="rect">
            <a:avLst/>
          </a:prstGeom>
          <a:ln>
            <a:noFill/>
          </a:ln>
        </p:spPr>
      </p:pic>
      <p:sp>
        <p:nvSpPr>
          <p:cNvPr id="397" name="TextShape 1"/>
          <p:cNvSpPr txBox="1"/>
          <p:nvPr/>
        </p:nvSpPr>
        <p:spPr>
          <a:xfrm>
            <a:off x="265680" y="1832040"/>
            <a:ext cx="4044960" cy="1483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segment.com</a:t>
            </a:r>
            <a:endParaRPr b="0" lang="en-US" sz="48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5011560" y="580680"/>
            <a:ext cx="3836520" cy="3697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How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segment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used 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analytics.js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to test for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product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market fit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for their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analytics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platform 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segment.c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om</a:t>
            </a:r>
            <a:endParaRPr b="1" lang="en-US" sz="2400" spc="-1" strike="noStrike">
              <a:latin typeface="Times New Roman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115;p20" descr=""/>
          <p:cNvPicPr/>
          <p:nvPr/>
        </p:nvPicPr>
        <p:blipFill>
          <a:blip r:embed="rId1"/>
          <a:srcRect l="7505" t="0" r="42241" b="15418"/>
          <a:stretch/>
        </p:blipFill>
        <p:spPr>
          <a:xfrm>
            <a:off x="-9000" y="0"/>
            <a:ext cx="4593960" cy="5147640"/>
          </a:xfrm>
          <a:prstGeom prst="rect">
            <a:avLst/>
          </a:prstGeom>
          <a:ln>
            <a:noFill/>
          </a:ln>
        </p:spPr>
      </p:pic>
      <p:sp>
        <p:nvSpPr>
          <p:cNvPr id="400" name="TextShape 1"/>
          <p:cNvSpPr txBox="1"/>
          <p:nvPr/>
        </p:nvSpPr>
        <p:spPr>
          <a:xfrm>
            <a:off x="265680" y="1832040"/>
            <a:ext cx="4044960" cy="1483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Mongo DB</a:t>
            </a:r>
            <a:endParaRPr b="0" lang="en-US" sz="48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5011560" y="580680"/>
            <a:ext cx="3836520" cy="3697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MongoDB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an open-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source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database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schema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created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MongoDB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Enterprise,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MongoDB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Atlas and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acquired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mLab to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provide a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DBAAS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solution for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profitability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from an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open-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source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project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MongoDB</a:t>
            </a:r>
            <a:endParaRPr b="1" lang="en-US" sz="2400" spc="-1" strike="noStrike">
              <a:latin typeface="Times New Roman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0" y="0"/>
            <a:ext cx="9160920" cy="24865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TextShape 2"/>
          <p:cNvSpPr txBox="1"/>
          <p:nvPr/>
        </p:nvSpPr>
        <p:spPr>
          <a:xfrm>
            <a:off x="311760" y="219960"/>
            <a:ext cx="8520120" cy="1012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x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k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w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f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x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y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f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f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059"/>
            </a:endParaRPr>
          </a:p>
        </p:txBody>
      </p:sp>
      <p:pic>
        <p:nvPicPr>
          <p:cNvPr id="404" name="Google Shape;124;p21" descr=""/>
          <p:cNvPicPr/>
          <p:nvPr/>
        </p:nvPicPr>
        <p:blipFill>
          <a:blip r:embed="rId1"/>
          <a:stretch/>
        </p:blipFill>
        <p:spPr>
          <a:xfrm>
            <a:off x="420840" y="1364040"/>
            <a:ext cx="1644120" cy="1645560"/>
          </a:xfrm>
          <a:prstGeom prst="rect">
            <a:avLst/>
          </a:prstGeom>
          <a:ln>
            <a:noFill/>
          </a:ln>
        </p:spPr>
      </p:pic>
      <p:pic>
        <p:nvPicPr>
          <p:cNvPr id="405" name="Google Shape;125;p21" descr=""/>
          <p:cNvPicPr/>
          <p:nvPr/>
        </p:nvPicPr>
        <p:blipFill>
          <a:blip r:embed="rId2"/>
          <a:stretch/>
        </p:blipFill>
        <p:spPr>
          <a:xfrm>
            <a:off x="2638800" y="1364400"/>
            <a:ext cx="1644120" cy="1645200"/>
          </a:xfrm>
          <a:prstGeom prst="rect">
            <a:avLst/>
          </a:prstGeom>
          <a:ln>
            <a:noFill/>
          </a:ln>
        </p:spPr>
      </p:pic>
      <p:pic>
        <p:nvPicPr>
          <p:cNvPr id="406" name="Google Shape;126;p21" descr=""/>
          <p:cNvPicPr/>
          <p:nvPr/>
        </p:nvPicPr>
        <p:blipFill>
          <a:blip r:embed="rId3"/>
          <a:stretch/>
        </p:blipFill>
        <p:spPr>
          <a:xfrm>
            <a:off x="4856760" y="1364040"/>
            <a:ext cx="1644120" cy="1645560"/>
          </a:xfrm>
          <a:prstGeom prst="rect">
            <a:avLst/>
          </a:prstGeom>
          <a:ln>
            <a:noFill/>
          </a:ln>
        </p:spPr>
      </p:pic>
      <p:sp>
        <p:nvSpPr>
          <p:cNvPr id="407" name="TextShape 3"/>
          <p:cNvSpPr txBox="1"/>
          <p:nvPr/>
        </p:nvSpPr>
        <p:spPr>
          <a:xfrm>
            <a:off x="231840" y="3050280"/>
            <a:ext cx="2022120" cy="578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C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a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n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o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n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i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c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a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l</a:t>
            </a:r>
            <a:endParaRPr b="0" lang="en-US" sz="18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408" name="TextShape 4"/>
          <p:cNvSpPr txBox="1"/>
          <p:nvPr/>
        </p:nvSpPr>
        <p:spPr>
          <a:xfrm>
            <a:off x="231840" y="3575160"/>
            <a:ext cx="2022120" cy="115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1200" spc="-1" strike="noStrike">
                <a:solidFill>
                  <a:srgbClr val="424242"/>
                </a:solidFill>
                <a:latin typeface="avenir-next-regular"/>
                <a:ea typeface="Roboto"/>
              </a:rPr>
              <a:t>Canonical created Ubuntu, Ubuntu Server and Ubuntu Enterprise with their LTS Version</a:t>
            </a:r>
            <a:endParaRPr b="0" lang="en-US" sz="1200" spc="-1" strike="noStrike">
              <a:solidFill>
                <a:srgbClr val="000000"/>
              </a:solidFill>
              <a:latin typeface="avenir-next-regular"/>
            </a:endParaRPr>
          </a:p>
        </p:txBody>
      </p:sp>
      <p:sp>
        <p:nvSpPr>
          <p:cNvPr id="409" name="TextShape 5"/>
          <p:cNvSpPr txBox="1"/>
          <p:nvPr/>
        </p:nvSpPr>
        <p:spPr>
          <a:xfrm>
            <a:off x="2449800" y="3050280"/>
            <a:ext cx="2022120" cy="578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RedHat</a:t>
            </a:r>
            <a:endParaRPr b="0" lang="en-US" sz="18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410" name="TextShape 6"/>
          <p:cNvSpPr txBox="1"/>
          <p:nvPr/>
        </p:nvSpPr>
        <p:spPr>
          <a:xfrm>
            <a:off x="4667760" y="3050280"/>
            <a:ext cx="2022120" cy="578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A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n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d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r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o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i</a:t>
            </a: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d</a:t>
            </a:r>
            <a:endParaRPr b="0" lang="en-US" sz="18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411" name="TextShape 7"/>
          <p:cNvSpPr txBox="1"/>
          <p:nvPr/>
        </p:nvSpPr>
        <p:spPr>
          <a:xfrm>
            <a:off x="2449800" y="3575160"/>
            <a:ext cx="2022120" cy="115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1200" spc="-1" strike="noStrike">
                <a:solidFill>
                  <a:srgbClr val="424242"/>
                </a:solidFill>
                <a:latin typeface="avenir-next-regular"/>
                <a:ea typeface="Roboto"/>
              </a:rPr>
              <a:t>Redhat has transitioned from a Linux Enterprise to creating plethora of software that extends the linux stack Ansible, Openstack more</a:t>
            </a:r>
            <a:endParaRPr b="0" lang="en-US" sz="1200" spc="-1" strike="noStrike">
              <a:solidFill>
                <a:srgbClr val="000000"/>
              </a:solidFill>
              <a:latin typeface="avenir-next-regular"/>
            </a:endParaRPr>
          </a:p>
        </p:txBody>
      </p:sp>
      <p:sp>
        <p:nvSpPr>
          <p:cNvPr id="412" name="TextShape 8"/>
          <p:cNvSpPr txBox="1"/>
          <p:nvPr/>
        </p:nvSpPr>
        <p:spPr>
          <a:xfrm>
            <a:off x="4667760" y="3575160"/>
            <a:ext cx="2022120" cy="115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1200" spc="-1" strike="noStrike">
                <a:solidFill>
                  <a:srgbClr val="424242"/>
                </a:solidFill>
                <a:latin typeface="avenir-next-regular"/>
                <a:ea typeface="Roboto"/>
              </a:rPr>
              <a:t>Android extended the Linux kernel to build a mobile operating system efficient and fast</a:t>
            </a:r>
            <a:endParaRPr b="0" lang="en-US" sz="1200" spc="-1" strike="noStrike">
              <a:solidFill>
                <a:srgbClr val="000000"/>
              </a:solidFill>
              <a:latin typeface="avenir-next-regular"/>
            </a:endParaRPr>
          </a:p>
        </p:txBody>
      </p:sp>
      <p:pic>
        <p:nvPicPr>
          <p:cNvPr id="413" name="Google Shape;133;p21" descr=""/>
          <p:cNvPicPr/>
          <p:nvPr/>
        </p:nvPicPr>
        <p:blipFill>
          <a:blip r:embed="rId4"/>
          <a:stretch/>
        </p:blipFill>
        <p:spPr>
          <a:xfrm>
            <a:off x="7074720" y="1364040"/>
            <a:ext cx="1644120" cy="1645560"/>
          </a:xfrm>
          <a:prstGeom prst="rect">
            <a:avLst/>
          </a:prstGeom>
          <a:ln>
            <a:noFill/>
          </a:ln>
        </p:spPr>
      </p:pic>
      <p:sp>
        <p:nvSpPr>
          <p:cNvPr id="414" name="TextShape 9"/>
          <p:cNvSpPr txBox="1"/>
          <p:nvPr/>
        </p:nvSpPr>
        <p:spPr>
          <a:xfrm>
            <a:off x="6885720" y="3122280"/>
            <a:ext cx="2022120" cy="578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latin typeface="C059"/>
                <a:ea typeface="Roboto"/>
              </a:rPr>
              <a:t>Apache Foundation</a:t>
            </a:r>
            <a:endParaRPr b="0" lang="en-US" sz="18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415" name="TextShape 10"/>
          <p:cNvSpPr txBox="1"/>
          <p:nvPr/>
        </p:nvSpPr>
        <p:spPr>
          <a:xfrm>
            <a:off x="6885720" y="3683160"/>
            <a:ext cx="2022120" cy="115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1200" spc="-1" strike="noStrike">
                <a:solidFill>
                  <a:srgbClr val="424242"/>
                </a:solidFill>
                <a:latin typeface="Roboto"/>
                <a:ea typeface="Roboto"/>
              </a:rPr>
              <a:t>Apache built a web server that runs on linux to compete with Microsofts IIS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0" lang="en-US" sz="5600" spc="-1" strike="noStrike">
                <a:solidFill>
                  <a:srgbClr val="ffffff"/>
                </a:solidFill>
                <a:latin typeface="C059"/>
                <a:ea typeface="Roboto"/>
              </a:rPr>
              <a:t>USE OPENSOURCE TO CREATE A SUPPLY CHAIN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73;p14" descr=""/>
          <p:cNvPicPr/>
          <p:nvPr/>
        </p:nvPicPr>
        <p:blipFill>
          <a:blip r:embed="rId1">
            <a:lum contrast="-4000"/>
          </a:blip>
          <a:srcRect l="0" t="20543" r="0" b="20549"/>
          <a:stretch/>
        </p:blipFill>
        <p:spPr>
          <a:xfrm>
            <a:off x="0" y="0"/>
            <a:ext cx="9143640" cy="5147280"/>
          </a:xfrm>
          <a:prstGeom prst="rect">
            <a:avLst/>
          </a:prstGeom>
          <a:ln>
            <a:noFill/>
          </a:ln>
        </p:spPr>
      </p:pic>
      <p:sp>
        <p:nvSpPr>
          <p:cNvPr id="367" name="TextShape 1"/>
          <p:cNvSpPr txBox="1"/>
          <p:nvPr/>
        </p:nvSpPr>
        <p:spPr>
          <a:xfrm>
            <a:off x="478080" y="208080"/>
            <a:ext cx="6226920" cy="409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Hack"/>
                <a:ea typeface="Courier New"/>
              </a:rPr>
              <a:t>$: whoami</a:t>
            </a:r>
            <a:br/>
            <a:r>
              <a:rPr b="1" lang="en-US" sz="1100" spc="-1" strike="noStrike">
                <a:solidFill>
                  <a:srgbClr val="ffffff"/>
                </a:solidFill>
                <a:latin typeface="Hack"/>
                <a:ea typeface="Courier New"/>
              </a:rPr>
              <a:t>Software Developer, Entrepreneur, Writer learn more at www.andrewmiracle.com</a:t>
            </a:r>
            <a:endParaRPr b="0" lang="en-US" sz="1100" spc="-1" strike="noStrike">
              <a:solidFill>
                <a:srgbClr val="000000"/>
              </a:solidFill>
              <a:latin typeface="Hack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Fedena vs</a:t>
            </a:r>
            <a:br/>
            <a:r>
              <a:rPr b="0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Fedena Pro</a:t>
            </a:r>
            <a:endParaRPr b="0" lang="en-US" sz="42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Fede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na is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an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ope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nsou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rce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scho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ol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man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age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men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t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soft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ware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built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with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ruby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on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rails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that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trans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ition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ed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into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a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pro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and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ente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rpris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e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suite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usin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g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the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Add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ons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mod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el to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add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mor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e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feat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ures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to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their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core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platf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orm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Fede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na </a:t>
            </a:r>
            <a:r>
              <a:rPr b="1" lang="en-US" sz="1800" spc="-1" strike="noStrike">
                <a:solidFill>
                  <a:srgbClr val="fafafa"/>
                </a:solidFill>
                <a:latin typeface="avenir-next-regular"/>
                <a:ea typeface="Roboto"/>
              </a:rPr>
              <a:t>OSS</a:t>
            </a:r>
            <a:endParaRPr b="0" lang="en-US" sz="1800" spc="-1" strike="noStrike">
              <a:latin typeface="avenir-next-regular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ODOO CRM</a:t>
            </a:r>
            <a:endParaRPr b="0" lang="en-US" sz="42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1" lang="en-US" sz="2200" spc="-1" strike="noStrike">
                <a:solidFill>
                  <a:srgbClr val="fafafa"/>
                </a:solidFill>
                <a:latin typeface="avenir-next-regular"/>
                <a:ea typeface="Roboto"/>
                <a:hlinkClick r:id="rId1"/>
              </a:rPr>
              <a:t>https://github.com/odoo/odoo</a:t>
            </a:r>
            <a:r>
              <a:rPr b="1" lang="en-US" sz="2200" spc="-1" strike="noStrike">
                <a:solidFill>
                  <a:srgbClr val="fafafa"/>
                </a:solidFill>
                <a:latin typeface="avenir-next-regular"/>
                <a:ea typeface="Roboto"/>
              </a:rPr>
              <a:t>      </a:t>
            </a:r>
            <a:endParaRPr b="0" lang="en-US" sz="2200" spc="-1" strike="noStrike">
              <a:latin typeface="Arial"/>
            </a:endParaRPr>
          </a:p>
          <a:p>
            <a:r>
              <a:rPr b="1" lang="en-US" sz="2200" spc="-1" strike="noStrike">
                <a:solidFill>
                  <a:srgbClr val="fafafa"/>
                </a:solidFill>
                <a:latin typeface="avenir-next-regular"/>
                <a:ea typeface="Roboto"/>
              </a:rPr>
              <a:t>Odoo extended their CRM </a:t>
            </a:r>
            <a:r>
              <a:rPr b="1" lang="en-US" sz="2200" spc="-1" strike="noStrike">
                <a:solidFill>
                  <a:srgbClr val="fafafa"/>
                </a:solidFill>
                <a:latin typeface="avenir-next-regular"/>
                <a:ea typeface="Roboto"/>
              </a:rPr>
              <a:t>offering using the OSS </a:t>
            </a:r>
            <a:r>
              <a:rPr b="1" lang="en-US" sz="2200" spc="-1" strike="noStrike">
                <a:solidFill>
                  <a:srgbClr val="fafafa"/>
                </a:solidFill>
                <a:latin typeface="avenir-next-regular"/>
                <a:ea typeface="Roboto"/>
              </a:rPr>
              <a:t>Model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REACT JS</a:t>
            </a:r>
            <a:br/>
            <a:r>
              <a:rPr b="1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VUE JS  ANGULAR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1" lang="en-US" sz="2200" spc="-1" strike="noStrike">
                <a:solidFill>
                  <a:srgbClr val="fafafa"/>
                </a:solidFill>
                <a:latin typeface="avenir-next-regular"/>
                <a:ea typeface="Roboto"/>
              </a:rPr>
              <a:t>React, Vue and Angular has created a supply chain for developers looking to build cross-platform, modular and interactive frontends using JavaScript frameworks, opening up a market for testing platforms, build tools, prototyping tools etc</a:t>
            </a:r>
            <a:endParaRPr b="0" lang="en-US" sz="22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afafa"/>
                </a:solidFill>
                <a:latin typeface="avenir-next-regular"/>
                <a:ea typeface="Roboto"/>
              </a:rPr>
              <a:t>Mocha, React Proto, Webpack, Apollo etc.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REACT JS</a:t>
            </a:r>
            <a:br/>
            <a:r>
              <a:rPr b="1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VUE JS  ANGULAR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1" lang="en-US" sz="2200" spc="-1" strike="noStrike">
                <a:solidFill>
                  <a:srgbClr val="fafafa"/>
                </a:solidFill>
                <a:latin typeface="avenir-next-regular"/>
                <a:ea typeface="Roboto"/>
              </a:rPr>
              <a:t>React, Vue and Angular has created a supply chain for developers looking to build cross-platform, modular and interactive frontends using JavaScript frameworks, opening up a market for testing platforms, build tools, prototyping tools etc</a:t>
            </a:r>
            <a:endParaRPr b="0" lang="en-US" sz="22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afafa"/>
                </a:solidFill>
                <a:latin typeface="avenir-next-regular"/>
                <a:ea typeface="Roboto"/>
              </a:rPr>
              <a:t>Mocha, React Proto, Webpack, Apollo etc.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000" spc="-1" strike="noStrike">
                <a:solidFill>
                  <a:srgbClr val="ffffff"/>
                </a:solidFill>
                <a:latin typeface="C059"/>
                <a:ea typeface="Roboto"/>
              </a:rPr>
              <a:t>PHP / LARAVEL/</a:t>
            </a:r>
            <a:br/>
            <a:r>
              <a:rPr b="1" lang="en-US" sz="3000" spc="-1" strike="noStrike">
                <a:solidFill>
                  <a:srgbClr val="ffffff"/>
                </a:solidFill>
                <a:latin typeface="C059"/>
                <a:ea typeface="Roboto"/>
              </a:rPr>
              <a:t>SYMPHONY/</a:t>
            </a:r>
            <a:br/>
            <a:r>
              <a:rPr b="1" lang="en-US" sz="3000" spc="-1" strike="noStrike">
                <a:solidFill>
                  <a:srgbClr val="ffffff"/>
                </a:solidFill>
                <a:latin typeface="C059"/>
                <a:ea typeface="Roboto"/>
              </a:rPr>
              <a:t>CODEIGNITER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1" lang="en-US" sz="2200" spc="-1" strike="noStrike">
                <a:solidFill>
                  <a:srgbClr val="fafafa"/>
                </a:solidFill>
                <a:latin typeface="avenir-next-regular"/>
                <a:ea typeface="Roboto"/>
              </a:rPr>
              <a:t>Forge built a server platform for laravel apps, serverpilot built a platform for automatically setting up and managing php servers without the security bottlenecks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676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000" spc="-1" strike="noStrike">
                <a:solidFill>
                  <a:srgbClr val="ffffff"/>
                </a:solidFill>
                <a:latin typeface="C059"/>
                <a:ea typeface="Roboto"/>
              </a:rPr>
              <a:t>VSCODE  SUBLIME </a:t>
            </a:r>
            <a:br/>
            <a:r>
              <a:rPr b="1" lang="en-US" sz="3000" spc="-1" strike="noStrike">
                <a:solidFill>
                  <a:srgbClr val="ffffff"/>
                </a:solidFill>
                <a:latin typeface="C059"/>
                <a:ea typeface="Roboto"/>
              </a:rPr>
              <a:t>ATOM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1" lang="en-US" sz="2200" spc="-1" strike="noStrike">
                <a:solidFill>
                  <a:srgbClr val="fafafa"/>
                </a:solidFill>
                <a:latin typeface="avenir-next-regular"/>
                <a:ea typeface="Roboto"/>
              </a:rPr>
              <a:t>Wakatime is a productivity app that lets you track how much time you spent coding everyday.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USING OPENSOURCE TO CREATE / INCREASE BRAND IDENTITY / AWARENESS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490320" y="488520"/>
            <a:ext cx="4438800" cy="409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000" spc="-1" strike="noStrike">
                <a:solidFill>
                  <a:srgbClr val="ffffff"/>
                </a:solidFill>
                <a:latin typeface="Avenir LT Std"/>
                <a:ea typeface="Roboto"/>
              </a:rPr>
              <a:t>StickerMule became popular for printing stickers swags for open source projects</a:t>
            </a:r>
            <a:endParaRPr b="0" lang="en-US" sz="3000" spc="-1" strike="noStrike">
              <a:solidFill>
                <a:srgbClr val="000000"/>
              </a:solidFill>
              <a:latin typeface="Avenir LT Std"/>
            </a:endParaRPr>
          </a:p>
        </p:txBody>
      </p:sp>
      <p:grpSp>
        <p:nvGrpSpPr>
          <p:cNvPr id="431" name="Group 2"/>
          <p:cNvGrpSpPr/>
          <p:nvPr/>
        </p:nvGrpSpPr>
        <p:grpSpPr>
          <a:xfrm>
            <a:off x="5212440" y="865080"/>
            <a:ext cx="3306960" cy="3310200"/>
            <a:chOff x="5212440" y="865080"/>
            <a:chExt cx="3306960" cy="3310200"/>
          </a:xfrm>
        </p:grpSpPr>
        <p:sp>
          <p:nvSpPr>
            <p:cNvPr id="432" name="CustomShape 3"/>
            <p:cNvSpPr/>
            <p:nvPr/>
          </p:nvSpPr>
          <p:spPr>
            <a:xfrm>
              <a:off x="52124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4"/>
            <p:cNvSpPr/>
            <p:nvPr/>
          </p:nvSpPr>
          <p:spPr>
            <a:xfrm>
              <a:off x="55494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5"/>
            <p:cNvSpPr/>
            <p:nvPr/>
          </p:nvSpPr>
          <p:spPr>
            <a:xfrm>
              <a:off x="58867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6"/>
            <p:cNvSpPr/>
            <p:nvPr/>
          </p:nvSpPr>
          <p:spPr>
            <a:xfrm>
              <a:off x="62236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7"/>
            <p:cNvSpPr/>
            <p:nvPr/>
          </p:nvSpPr>
          <p:spPr>
            <a:xfrm>
              <a:off x="65606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8"/>
            <p:cNvSpPr/>
            <p:nvPr/>
          </p:nvSpPr>
          <p:spPr>
            <a:xfrm>
              <a:off x="68979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9"/>
            <p:cNvSpPr/>
            <p:nvPr/>
          </p:nvSpPr>
          <p:spPr>
            <a:xfrm>
              <a:off x="72349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10"/>
            <p:cNvSpPr/>
            <p:nvPr/>
          </p:nvSpPr>
          <p:spPr>
            <a:xfrm>
              <a:off x="75718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11"/>
            <p:cNvSpPr/>
            <p:nvPr/>
          </p:nvSpPr>
          <p:spPr>
            <a:xfrm>
              <a:off x="79092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12"/>
            <p:cNvSpPr/>
            <p:nvPr/>
          </p:nvSpPr>
          <p:spPr>
            <a:xfrm>
              <a:off x="82461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13"/>
            <p:cNvSpPr/>
            <p:nvPr/>
          </p:nvSpPr>
          <p:spPr>
            <a:xfrm>
              <a:off x="52124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4"/>
            <p:cNvSpPr/>
            <p:nvPr/>
          </p:nvSpPr>
          <p:spPr>
            <a:xfrm>
              <a:off x="55494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15"/>
            <p:cNvSpPr/>
            <p:nvPr/>
          </p:nvSpPr>
          <p:spPr>
            <a:xfrm>
              <a:off x="58867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16"/>
            <p:cNvSpPr/>
            <p:nvPr/>
          </p:nvSpPr>
          <p:spPr>
            <a:xfrm>
              <a:off x="62236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17"/>
            <p:cNvSpPr/>
            <p:nvPr/>
          </p:nvSpPr>
          <p:spPr>
            <a:xfrm>
              <a:off x="65606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18"/>
            <p:cNvSpPr/>
            <p:nvPr/>
          </p:nvSpPr>
          <p:spPr>
            <a:xfrm>
              <a:off x="68979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19"/>
            <p:cNvSpPr/>
            <p:nvPr/>
          </p:nvSpPr>
          <p:spPr>
            <a:xfrm>
              <a:off x="72349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20"/>
            <p:cNvSpPr/>
            <p:nvPr/>
          </p:nvSpPr>
          <p:spPr>
            <a:xfrm>
              <a:off x="75718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21"/>
            <p:cNvSpPr/>
            <p:nvPr/>
          </p:nvSpPr>
          <p:spPr>
            <a:xfrm>
              <a:off x="79092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22"/>
            <p:cNvSpPr/>
            <p:nvPr/>
          </p:nvSpPr>
          <p:spPr>
            <a:xfrm>
              <a:off x="82461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23"/>
            <p:cNvSpPr/>
            <p:nvPr/>
          </p:nvSpPr>
          <p:spPr>
            <a:xfrm>
              <a:off x="52124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24"/>
            <p:cNvSpPr/>
            <p:nvPr/>
          </p:nvSpPr>
          <p:spPr>
            <a:xfrm>
              <a:off x="55494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25"/>
            <p:cNvSpPr/>
            <p:nvPr/>
          </p:nvSpPr>
          <p:spPr>
            <a:xfrm>
              <a:off x="58867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26"/>
            <p:cNvSpPr/>
            <p:nvPr/>
          </p:nvSpPr>
          <p:spPr>
            <a:xfrm>
              <a:off x="62236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27"/>
            <p:cNvSpPr/>
            <p:nvPr/>
          </p:nvSpPr>
          <p:spPr>
            <a:xfrm>
              <a:off x="65606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28"/>
            <p:cNvSpPr/>
            <p:nvPr/>
          </p:nvSpPr>
          <p:spPr>
            <a:xfrm>
              <a:off x="68979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29"/>
            <p:cNvSpPr/>
            <p:nvPr/>
          </p:nvSpPr>
          <p:spPr>
            <a:xfrm>
              <a:off x="72349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30"/>
            <p:cNvSpPr/>
            <p:nvPr/>
          </p:nvSpPr>
          <p:spPr>
            <a:xfrm>
              <a:off x="75718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31"/>
            <p:cNvSpPr/>
            <p:nvPr/>
          </p:nvSpPr>
          <p:spPr>
            <a:xfrm>
              <a:off x="79092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32"/>
            <p:cNvSpPr/>
            <p:nvPr/>
          </p:nvSpPr>
          <p:spPr>
            <a:xfrm>
              <a:off x="82461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33"/>
            <p:cNvSpPr/>
            <p:nvPr/>
          </p:nvSpPr>
          <p:spPr>
            <a:xfrm>
              <a:off x="52124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34"/>
            <p:cNvSpPr/>
            <p:nvPr/>
          </p:nvSpPr>
          <p:spPr>
            <a:xfrm>
              <a:off x="55494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35"/>
            <p:cNvSpPr/>
            <p:nvPr/>
          </p:nvSpPr>
          <p:spPr>
            <a:xfrm>
              <a:off x="58867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36"/>
            <p:cNvSpPr/>
            <p:nvPr/>
          </p:nvSpPr>
          <p:spPr>
            <a:xfrm>
              <a:off x="62236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37"/>
            <p:cNvSpPr/>
            <p:nvPr/>
          </p:nvSpPr>
          <p:spPr>
            <a:xfrm>
              <a:off x="65606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38"/>
            <p:cNvSpPr/>
            <p:nvPr/>
          </p:nvSpPr>
          <p:spPr>
            <a:xfrm>
              <a:off x="68979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39"/>
            <p:cNvSpPr/>
            <p:nvPr/>
          </p:nvSpPr>
          <p:spPr>
            <a:xfrm>
              <a:off x="72349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40"/>
            <p:cNvSpPr/>
            <p:nvPr/>
          </p:nvSpPr>
          <p:spPr>
            <a:xfrm>
              <a:off x="75718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41"/>
            <p:cNvSpPr/>
            <p:nvPr/>
          </p:nvSpPr>
          <p:spPr>
            <a:xfrm>
              <a:off x="79092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42"/>
            <p:cNvSpPr/>
            <p:nvPr/>
          </p:nvSpPr>
          <p:spPr>
            <a:xfrm>
              <a:off x="82461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43"/>
            <p:cNvSpPr/>
            <p:nvPr/>
          </p:nvSpPr>
          <p:spPr>
            <a:xfrm>
              <a:off x="52124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44"/>
            <p:cNvSpPr/>
            <p:nvPr/>
          </p:nvSpPr>
          <p:spPr>
            <a:xfrm>
              <a:off x="55494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45"/>
            <p:cNvSpPr/>
            <p:nvPr/>
          </p:nvSpPr>
          <p:spPr>
            <a:xfrm>
              <a:off x="58867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46"/>
            <p:cNvSpPr/>
            <p:nvPr/>
          </p:nvSpPr>
          <p:spPr>
            <a:xfrm>
              <a:off x="62236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47"/>
            <p:cNvSpPr/>
            <p:nvPr/>
          </p:nvSpPr>
          <p:spPr>
            <a:xfrm>
              <a:off x="65606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48"/>
            <p:cNvSpPr/>
            <p:nvPr/>
          </p:nvSpPr>
          <p:spPr>
            <a:xfrm>
              <a:off x="68979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49"/>
            <p:cNvSpPr/>
            <p:nvPr/>
          </p:nvSpPr>
          <p:spPr>
            <a:xfrm>
              <a:off x="72349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50"/>
            <p:cNvSpPr/>
            <p:nvPr/>
          </p:nvSpPr>
          <p:spPr>
            <a:xfrm>
              <a:off x="75718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51"/>
            <p:cNvSpPr/>
            <p:nvPr/>
          </p:nvSpPr>
          <p:spPr>
            <a:xfrm>
              <a:off x="79092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52"/>
            <p:cNvSpPr/>
            <p:nvPr/>
          </p:nvSpPr>
          <p:spPr>
            <a:xfrm>
              <a:off x="82461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53"/>
            <p:cNvSpPr/>
            <p:nvPr/>
          </p:nvSpPr>
          <p:spPr>
            <a:xfrm>
              <a:off x="52124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54"/>
            <p:cNvSpPr/>
            <p:nvPr/>
          </p:nvSpPr>
          <p:spPr>
            <a:xfrm>
              <a:off x="55494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55"/>
            <p:cNvSpPr/>
            <p:nvPr/>
          </p:nvSpPr>
          <p:spPr>
            <a:xfrm>
              <a:off x="58867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56"/>
            <p:cNvSpPr/>
            <p:nvPr/>
          </p:nvSpPr>
          <p:spPr>
            <a:xfrm>
              <a:off x="62236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57"/>
            <p:cNvSpPr/>
            <p:nvPr/>
          </p:nvSpPr>
          <p:spPr>
            <a:xfrm>
              <a:off x="65606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58"/>
            <p:cNvSpPr/>
            <p:nvPr/>
          </p:nvSpPr>
          <p:spPr>
            <a:xfrm>
              <a:off x="68979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59"/>
            <p:cNvSpPr/>
            <p:nvPr/>
          </p:nvSpPr>
          <p:spPr>
            <a:xfrm>
              <a:off x="72349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60"/>
            <p:cNvSpPr/>
            <p:nvPr/>
          </p:nvSpPr>
          <p:spPr>
            <a:xfrm>
              <a:off x="75718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61"/>
            <p:cNvSpPr/>
            <p:nvPr/>
          </p:nvSpPr>
          <p:spPr>
            <a:xfrm>
              <a:off x="79092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62"/>
            <p:cNvSpPr/>
            <p:nvPr/>
          </p:nvSpPr>
          <p:spPr>
            <a:xfrm>
              <a:off x="82461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63"/>
            <p:cNvSpPr/>
            <p:nvPr/>
          </p:nvSpPr>
          <p:spPr>
            <a:xfrm>
              <a:off x="52124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64"/>
            <p:cNvSpPr/>
            <p:nvPr/>
          </p:nvSpPr>
          <p:spPr>
            <a:xfrm>
              <a:off x="55494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65"/>
            <p:cNvSpPr/>
            <p:nvPr/>
          </p:nvSpPr>
          <p:spPr>
            <a:xfrm>
              <a:off x="58867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66"/>
            <p:cNvSpPr/>
            <p:nvPr/>
          </p:nvSpPr>
          <p:spPr>
            <a:xfrm>
              <a:off x="62236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67"/>
            <p:cNvSpPr/>
            <p:nvPr/>
          </p:nvSpPr>
          <p:spPr>
            <a:xfrm>
              <a:off x="65606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68"/>
            <p:cNvSpPr/>
            <p:nvPr/>
          </p:nvSpPr>
          <p:spPr>
            <a:xfrm>
              <a:off x="68979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69"/>
            <p:cNvSpPr/>
            <p:nvPr/>
          </p:nvSpPr>
          <p:spPr>
            <a:xfrm>
              <a:off x="72349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70"/>
            <p:cNvSpPr/>
            <p:nvPr/>
          </p:nvSpPr>
          <p:spPr>
            <a:xfrm>
              <a:off x="75718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71"/>
            <p:cNvSpPr/>
            <p:nvPr/>
          </p:nvSpPr>
          <p:spPr>
            <a:xfrm>
              <a:off x="79092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72"/>
            <p:cNvSpPr/>
            <p:nvPr/>
          </p:nvSpPr>
          <p:spPr>
            <a:xfrm>
              <a:off x="82461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73"/>
            <p:cNvSpPr/>
            <p:nvPr/>
          </p:nvSpPr>
          <p:spPr>
            <a:xfrm>
              <a:off x="52124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74"/>
            <p:cNvSpPr/>
            <p:nvPr/>
          </p:nvSpPr>
          <p:spPr>
            <a:xfrm>
              <a:off x="55494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75"/>
            <p:cNvSpPr/>
            <p:nvPr/>
          </p:nvSpPr>
          <p:spPr>
            <a:xfrm>
              <a:off x="58867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76"/>
            <p:cNvSpPr/>
            <p:nvPr/>
          </p:nvSpPr>
          <p:spPr>
            <a:xfrm>
              <a:off x="62236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77"/>
            <p:cNvSpPr/>
            <p:nvPr/>
          </p:nvSpPr>
          <p:spPr>
            <a:xfrm>
              <a:off x="65606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78"/>
            <p:cNvSpPr/>
            <p:nvPr/>
          </p:nvSpPr>
          <p:spPr>
            <a:xfrm>
              <a:off x="68979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79"/>
            <p:cNvSpPr/>
            <p:nvPr/>
          </p:nvSpPr>
          <p:spPr>
            <a:xfrm>
              <a:off x="72349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80"/>
            <p:cNvSpPr/>
            <p:nvPr/>
          </p:nvSpPr>
          <p:spPr>
            <a:xfrm>
              <a:off x="75718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81"/>
            <p:cNvSpPr/>
            <p:nvPr/>
          </p:nvSpPr>
          <p:spPr>
            <a:xfrm>
              <a:off x="79092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82"/>
            <p:cNvSpPr/>
            <p:nvPr/>
          </p:nvSpPr>
          <p:spPr>
            <a:xfrm>
              <a:off x="82461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83"/>
            <p:cNvSpPr/>
            <p:nvPr/>
          </p:nvSpPr>
          <p:spPr>
            <a:xfrm>
              <a:off x="52124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84"/>
            <p:cNvSpPr/>
            <p:nvPr/>
          </p:nvSpPr>
          <p:spPr>
            <a:xfrm>
              <a:off x="55494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85"/>
            <p:cNvSpPr/>
            <p:nvPr/>
          </p:nvSpPr>
          <p:spPr>
            <a:xfrm>
              <a:off x="58867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86"/>
            <p:cNvSpPr/>
            <p:nvPr/>
          </p:nvSpPr>
          <p:spPr>
            <a:xfrm>
              <a:off x="62236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87"/>
            <p:cNvSpPr/>
            <p:nvPr/>
          </p:nvSpPr>
          <p:spPr>
            <a:xfrm>
              <a:off x="65606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88"/>
            <p:cNvSpPr/>
            <p:nvPr/>
          </p:nvSpPr>
          <p:spPr>
            <a:xfrm>
              <a:off x="68979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89"/>
            <p:cNvSpPr/>
            <p:nvPr/>
          </p:nvSpPr>
          <p:spPr>
            <a:xfrm>
              <a:off x="72349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90"/>
            <p:cNvSpPr/>
            <p:nvPr/>
          </p:nvSpPr>
          <p:spPr>
            <a:xfrm>
              <a:off x="75718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91"/>
            <p:cNvSpPr/>
            <p:nvPr/>
          </p:nvSpPr>
          <p:spPr>
            <a:xfrm>
              <a:off x="79092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92"/>
            <p:cNvSpPr/>
            <p:nvPr/>
          </p:nvSpPr>
          <p:spPr>
            <a:xfrm>
              <a:off x="82461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93"/>
            <p:cNvSpPr/>
            <p:nvPr/>
          </p:nvSpPr>
          <p:spPr>
            <a:xfrm>
              <a:off x="52124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94"/>
            <p:cNvSpPr/>
            <p:nvPr/>
          </p:nvSpPr>
          <p:spPr>
            <a:xfrm>
              <a:off x="55494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95"/>
            <p:cNvSpPr/>
            <p:nvPr/>
          </p:nvSpPr>
          <p:spPr>
            <a:xfrm>
              <a:off x="58867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96"/>
            <p:cNvSpPr/>
            <p:nvPr/>
          </p:nvSpPr>
          <p:spPr>
            <a:xfrm>
              <a:off x="62236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97"/>
            <p:cNvSpPr/>
            <p:nvPr/>
          </p:nvSpPr>
          <p:spPr>
            <a:xfrm>
              <a:off x="65606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98"/>
            <p:cNvSpPr/>
            <p:nvPr/>
          </p:nvSpPr>
          <p:spPr>
            <a:xfrm>
              <a:off x="68979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99"/>
            <p:cNvSpPr/>
            <p:nvPr/>
          </p:nvSpPr>
          <p:spPr>
            <a:xfrm>
              <a:off x="72349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00"/>
            <p:cNvSpPr/>
            <p:nvPr/>
          </p:nvSpPr>
          <p:spPr>
            <a:xfrm>
              <a:off x="75718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01"/>
            <p:cNvSpPr/>
            <p:nvPr/>
          </p:nvSpPr>
          <p:spPr>
            <a:xfrm>
              <a:off x="79092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102"/>
            <p:cNvSpPr/>
            <p:nvPr/>
          </p:nvSpPr>
          <p:spPr>
            <a:xfrm>
              <a:off x="82461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203;p27" descr=""/>
          <p:cNvPicPr/>
          <p:nvPr/>
        </p:nvPicPr>
        <p:blipFill>
          <a:blip r:embed="rId1"/>
          <a:srcRect l="0" t="8628" r="1253" b="8062"/>
          <a:stretch/>
        </p:blipFill>
        <p:spPr>
          <a:xfrm>
            <a:off x="-30600" y="0"/>
            <a:ext cx="9174240" cy="5147640"/>
          </a:xfrm>
          <a:prstGeom prst="rect">
            <a:avLst/>
          </a:prstGeom>
          <a:ln>
            <a:noFill/>
          </a:ln>
        </p:spPr>
      </p:pic>
      <p:sp>
        <p:nvSpPr>
          <p:cNvPr id="533" name="TextShape 1"/>
          <p:cNvSpPr txBox="1"/>
          <p:nvPr/>
        </p:nvSpPr>
        <p:spPr>
          <a:xfrm>
            <a:off x="490320" y="488520"/>
            <a:ext cx="4438800" cy="409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000" spc="-1" strike="noStrike">
                <a:solidFill>
                  <a:srgbClr val="ffffff"/>
                </a:solidFill>
                <a:latin typeface="Avenir LT Std"/>
                <a:ea typeface="Roboto"/>
              </a:rPr>
              <a:t>DigitalOcean / Linode contributed to OSS by offering free cloud services to Open source projects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4" name="Group 2"/>
          <p:cNvGrpSpPr/>
          <p:nvPr/>
        </p:nvGrpSpPr>
        <p:grpSpPr>
          <a:xfrm>
            <a:off x="5212440" y="865080"/>
            <a:ext cx="3306960" cy="3310200"/>
            <a:chOff x="5212440" y="865080"/>
            <a:chExt cx="3306960" cy="3310200"/>
          </a:xfrm>
        </p:grpSpPr>
        <p:sp>
          <p:nvSpPr>
            <p:cNvPr id="535" name="CustomShape 3"/>
            <p:cNvSpPr/>
            <p:nvPr/>
          </p:nvSpPr>
          <p:spPr>
            <a:xfrm>
              <a:off x="52124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4"/>
            <p:cNvSpPr/>
            <p:nvPr/>
          </p:nvSpPr>
          <p:spPr>
            <a:xfrm>
              <a:off x="55494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5"/>
            <p:cNvSpPr/>
            <p:nvPr/>
          </p:nvSpPr>
          <p:spPr>
            <a:xfrm>
              <a:off x="58867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6"/>
            <p:cNvSpPr/>
            <p:nvPr/>
          </p:nvSpPr>
          <p:spPr>
            <a:xfrm>
              <a:off x="62236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7"/>
            <p:cNvSpPr/>
            <p:nvPr/>
          </p:nvSpPr>
          <p:spPr>
            <a:xfrm>
              <a:off x="65606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8"/>
            <p:cNvSpPr/>
            <p:nvPr/>
          </p:nvSpPr>
          <p:spPr>
            <a:xfrm>
              <a:off x="68979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9"/>
            <p:cNvSpPr/>
            <p:nvPr/>
          </p:nvSpPr>
          <p:spPr>
            <a:xfrm>
              <a:off x="72349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10"/>
            <p:cNvSpPr/>
            <p:nvPr/>
          </p:nvSpPr>
          <p:spPr>
            <a:xfrm>
              <a:off x="75718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11"/>
            <p:cNvSpPr/>
            <p:nvPr/>
          </p:nvSpPr>
          <p:spPr>
            <a:xfrm>
              <a:off x="79092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12"/>
            <p:cNvSpPr/>
            <p:nvPr/>
          </p:nvSpPr>
          <p:spPr>
            <a:xfrm>
              <a:off x="82461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13"/>
            <p:cNvSpPr/>
            <p:nvPr/>
          </p:nvSpPr>
          <p:spPr>
            <a:xfrm>
              <a:off x="52124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14"/>
            <p:cNvSpPr/>
            <p:nvPr/>
          </p:nvSpPr>
          <p:spPr>
            <a:xfrm>
              <a:off x="55494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15"/>
            <p:cNvSpPr/>
            <p:nvPr/>
          </p:nvSpPr>
          <p:spPr>
            <a:xfrm>
              <a:off x="58867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16"/>
            <p:cNvSpPr/>
            <p:nvPr/>
          </p:nvSpPr>
          <p:spPr>
            <a:xfrm>
              <a:off x="62236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17"/>
            <p:cNvSpPr/>
            <p:nvPr/>
          </p:nvSpPr>
          <p:spPr>
            <a:xfrm>
              <a:off x="65606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18"/>
            <p:cNvSpPr/>
            <p:nvPr/>
          </p:nvSpPr>
          <p:spPr>
            <a:xfrm>
              <a:off x="68979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19"/>
            <p:cNvSpPr/>
            <p:nvPr/>
          </p:nvSpPr>
          <p:spPr>
            <a:xfrm>
              <a:off x="72349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20"/>
            <p:cNvSpPr/>
            <p:nvPr/>
          </p:nvSpPr>
          <p:spPr>
            <a:xfrm>
              <a:off x="75718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21"/>
            <p:cNvSpPr/>
            <p:nvPr/>
          </p:nvSpPr>
          <p:spPr>
            <a:xfrm>
              <a:off x="79092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22"/>
            <p:cNvSpPr/>
            <p:nvPr/>
          </p:nvSpPr>
          <p:spPr>
            <a:xfrm>
              <a:off x="82461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23"/>
            <p:cNvSpPr/>
            <p:nvPr/>
          </p:nvSpPr>
          <p:spPr>
            <a:xfrm>
              <a:off x="52124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24"/>
            <p:cNvSpPr/>
            <p:nvPr/>
          </p:nvSpPr>
          <p:spPr>
            <a:xfrm>
              <a:off x="55494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25"/>
            <p:cNvSpPr/>
            <p:nvPr/>
          </p:nvSpPr>
          <p:spPr>
            <a:xfrm>
              <a:off x="58867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26"/>
            <p:cNvSpPr/>
            <p:nvPr/>
          </p:nvSpPr>
          <p:spPr>
            <a:xfrm>
              <a:off x="62236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27"/>
            <p:cNvSpPr/>
            <p:nvPr/>
          </p:nvSpPr>
          <p:spPr>
            <a:xfrm>
              <a:off x="65606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28"/>
            <p:cNvSpPr/>
            <p:nvPr/>
          </p:nvSpPr>
          <p:spPr>
            <a:xfrm>
              <a:off x="68979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29"/>
            <p:cNvSpPr/>
            <p:nvPr/>
          </p:nvSpPr>
          <p:spPr>
            <a:xfrm>
              <a:off x="72349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30"/>
            <p:cNvSpPr/>
            <p:nvPr/>
          </p:nvSpPr>
          <p:spPr>
            <a:xfrm>
              <a:off x="75718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31"/>
            <p:cNvSpPr/>
            <p:nvPr/>
          </p:nvSpPr>
          <p:spPr>
            <a:xfrm>
              <a:off x="79092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32"/>
            <p:cNvSpPr/>
            <p:nvPr/>
          </p:nvSpPr>
          <p:spPr>
            <a:xfrm>
              <a:off x="82461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33"/>
            <p:cNvSpPr/>
            <p:nvPr/>
          </p:nvSpPr>
          <p:spPr>
            <a:xfrm>
              <a:off x="52124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34"/>
            <p:cNvSpPr/>
            <p:nvPr/>
          </p:nvSpPr>
          <p:spPr>
            <a:xfrm>
              <a:off x="55494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35"/>
            <p:cNvSpPr/>
            <p:nvPr/>
          </p:nvSpPr>
          <p:spPr>
            <a:xfrm>
              <a:off x="58867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36"/>
            <p:cNvSpPr/>
            <p:nvPr/>
          </p:nvSpPr>
          <p:spPr>
            <a:xfrm>
              <a:off x="62236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37"/>
            <p:cNvSpPr/>
            <p:nvPr/>
          </p:nvSpPr>
          <p:spPr>
            <a:xfrm>
              <a:off x="65606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38"/>
            <p:cNvSpPr/>
            <p:nvPr/>
          </p:nvSpPr>
          <p:spPr>
            <a:xfrm>
              <a:off x="68979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39"/>
            <p:cNvSpPr/>
            <p:nvPr/>
          </p:nvSpPr>
          <p:spPr>
            <a:xfrm>
              <a:off x="72349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40"/>
            <p:cNvSpPr/>
            <p:nvPr/>
          </p:nvSpPr>
          <p:spPr>
            <a:xfrm>
              <a:off x="75718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41"/>
            <p:cNvSpPr/>
            <p:nvPr/>
          </p:nvSpPr>
          <p:spPr>
            <a:xfrm>
              <a:off x="79092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42"/>
            <p:cNvSpPr/>
            <p:nvPr/>
          </p:nvSpPr>
          <p:spPr>
            <a:xfrm>
              <a:off x="82461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43"/>
            <p:cNvSpPr/>
            <p:nvPr/>
          </p:nvSpPr>
          <p:spPr>
            <a:xfrm>
              <a:off x="52124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44"/>
            <p:cNvSpPr/>
            <p:nvPr/>
          </p:nvSpPr>
          <p:spPr>
            <a:xfrm>
              <a:off x="55494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45"/>
            <p:cNvSpPr/>
            <p:nvPr/>
          </p:nvSpPr>
          <p:spPr>
            <a:xfrm>
              <a:off x="58867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46"/>
            <p:cNvSpPr/>
            <p:nvPr/>
          </p:nvSpPr>
          <p:spPr>
            <a:xfrm>
              <a:off x="62236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47"/>
            <p:cNvSpPr/>
            <p:nvPr/>
          </p:nvSpPr>
          <p:spPr>
            <a:xfrm>
              <a:off x="65606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48"/>
            <p:cNvSpPr/>
            <p:nvPr/>
          </p:nvSpPr>
          <p:spPr>
            <a:xfrm>
              <a:off x="68979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49"/>
            <p:cNvSpPr/>
            <p:nvPr/>
          </p:nvSpPr>
          <p:spPr>
            <a:xfrm>
              <a:off x="72349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50"/>
            <p:cNvSpPr/>
            <p:nvPr/>
          </p:nvSpPr>
          <p:spPr>
            <a:xfrm>
              <a:off x="75718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51"/>
            <p:cNvSpPr/>
            <p:nvPr/>
          </p:nvSpPr>
          <p:spPr>
            <a:xfrm>
              <a:off x="79092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52"/>
            <p:cNvSpPr/>
            <p:nvPr/>
          </p:nvSpPr>
          <p:spPr>
            <a:xfrm>
              <a:off x="82461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53"/>
            <p:cNvSpPr/>
            <p:nvPr/>
          </p:nvSpPr>
          <p:spPr>
            <a:xfrm>
              <a:off x="52124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54"/>
            <p:cNvSpPr/>
            <p:nvPr/>
          </p:nvSpPr>
          <p:spPr>
            <a:xfrm>
              <a:off x="55494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55"/>
            <p:cNvSpPr/>
            <p:nvPr/>
          </p:nvSpPr>
          <p:spPr>
            <a:xfrm>
              <a:off x="58867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56"/>
            <p:cNvSpPr/>
            <p:nvPr/>
          </p:nvSpPr>
          <p:spPr>
            <a:xfrm>
              <a:off x="62236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57"/>
            <p:cNvSpPr/>
            <p:nvPr/>
          </p:nvSpPr>
          <p:spPr>
            <a:xfrm>
              <a:off x="65606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58"/>
            <p:cNvSpPr/>
            <p:nvPr/>
          </p:nvSpPr>
          <p:spPr>
            <a:xfrm>
              <a:off x="68979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59"/>
            <p:cNvSpPr/>
            <p:nvPr/>
          </p:nvSpPr>
          <p:spPr>
            <a:xfrm>
              <a:off x="72349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60"/>
            <p:cNvSpPr/>
            <p:nvPr/>
          </p:nvSpPr>
          <p:spPr>
            <a:xfrm>
              <a:off x="75718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61"/>
            <p:cNvSpPr/>
            <p:nvPr/>
          </p:nvSpPr>
          <p:spPr>
            <a:xfrm>
              <a:off x="79092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62"/>
            <p:cNvSpPr/>
            <p:nvPr/>
          </p:nvSpPr>
          <p:spPr>
            <a:xfrm>
              <a:off x="82461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63"/>
            <p:cNvSpPr/>
            <p:nvPr/>
          </p:nvSpPr>
          <p:spPr>
            <a:xfrm>
              <a:off x="52124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64"/>
            <p:cNvSpPr/>
            <p:nvPr/>
          </p:nvSpPr>
          <p:spPr>
            <a:xfrm>
              <a:off x="55494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65"/>
            <p:cNvSpPr/>
            <p:nvPr/>
          </p:nvSpPr>
          <p:spPr>
            <a:xfrm>
              <a:off x="58867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66"/>
            <p:cNvSpPr/>
            <p:nvPr/>
          </p:nvSpPr>
          <p:spPr>
            <a:xfrm>
              <a:off x="62236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67"/>
            <p:cNvSpPr/>
            <p:nvPr/>
          </p:nvSpPr>
          <p:spPr>
            <a:xfrm>
              <a:off x="65606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68"/>
            <p:cNvSpPr/>
            <p:nvPr/>
          </p:nvSpPr>
          <p:spPr>
            <a:xfrm>
              <a:off x="68979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69"/>
            <p:cNvSpPr/>
            <p:nvPr/>
          </p:nvSpPr>
          <p:spPr>
            <a:xfrm>
              <a:off x="72349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70"/>
            <p:cNvSpPr/>
            <p:nvPr/>
          </p:nvSpPr>
          <p:spPr>
            <a:xfrm>
              <a:off x="75718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71"/>
            <p:cNvSpPr/>
            <p:nvPr/>
          </p:nvSpPr>
          <p:spPr>
            <a:xfrm>
              <a:off x="79092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72"/>
            <p:cNvSpPr/>
            <p:nvPr/>
          </p:nvSpPr>
          <p:spPr>
            <a:xfrm>
              <a:off x="82461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73"/>
            <p:cNvSpPr/>
            <p:nvPr/>
          </p:nvSpPr>
          <p:spPr>
            <a:xfrm>
              <a:off x="52124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74"/>
            <p:cNvSpPr/>
            <p:nvPr/>
          </p:nvSpPr>
          <p:spPr>
            <a:xfrm>
              <a:off x="55494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75"/>
            <p:cNvSpPr/>
            <p:nvPr/>
          </p:nvSpPr>
          <p:spPr>
            <a:xfrm>
              <a:off x="58867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76"/>
            <p:cNvSpPr/>
            <p:nvPr/>
          </p:nvSpPr>
          <p:spPr>
            <a:xfrm>
              <a:off x="62236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77"/>
            <p:cNvSpPr/>
            <p:nvPr/>
          </p:nvSpPr>
          <p:spPr>
            <a:xfrm>
              <a:off x="65606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78"/>
            <p:cNvSpPr/>
            <p:nvPr/>
          </p:nvSpPr>
          <p:spPr>
            <a:xfrm>
              <a:off x="68979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79"/>
            <p:cNvSpPr/>
            <p:nvPr/>
          </p:nvSpPr>
          <p:spPr>
            <a:xfrm>
              <a:off x="72349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80"/>
            <p:cNvSpPr/>
            <p:nvPr/>
          </p:nvSpPr>
          <p:spPr>
            <a:xfrm>
              <a:off x="75718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81"/>
            <p:cNvSpPr/>
            <p:nvPr/>
          </p:nvSpPr>
          <p:spPr>
            <a:xfrm>
              <a:off x="79092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82"/>
            <p:cNvSpPr/>
            <p:nvPr/>
          </p:nvSpPr>
          <p:spPr>
            <a:xfrm>
              <a:off x="82461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83"/>
            <p:cNvSpPr/>
            <p:nvPr/>
          </p:nvSpPr>
          <p:spPr>
            <a:xfrm>
              <a:off x="52124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84"/>
            <p:cNvSpPr/>
            <p:nvPr/>
          </p:nvSpPr>
          <p:spPr>
            <a:xfrm>
              <a:off x="55494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85"/>
            <p:cNvSpPr/>
            <p:nvPr/>
          </p:nvSpPr>
          <p:spPr>
            <a:xfrm>
              <a:off x="58867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86"/>
            <p:cNvSpPr/>
            <p:nvPr/>
          </p:nvSpPr>
          <p:spPr>
            <a:xfrm>
              <a:off x="62236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87"/>
            <p:cNvSpPr/>
            <p:nvPr/>
          </p:nvSpPr>
          <p:spPr>
            <a:xfrm>
              <a:off x="65606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88"/>
            <p:cNvSpPr/>
            <p:nvPr/>
          </p:nvSpPr>
          <p:spPr>
            <a:xfrm>
              <a:off x="68979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89"/>
            <p:cNvSpPr/>
            <p:nvPr/>
          </p:nvSpPr>
          <p:spPr>
            <a:xfrm>
              <a:off x="72349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90"/>
            <p:cNvSpPr/>
            <p:nvPr/>
          </p:nvSpPr>
          <p:spPr>
            <a:xfrm>
              <a:off x="75718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91"/>
            <p:cNvSpPr/>
            <p:nvPr/>
          </p:nvSpPr>
          <p:spPr>
            <a:xfrm>
              <a:off x="79092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92"/>
            <p:cNvSpPr/>
            <p:nvPr/>
          </p:nvSpPr>
          <p:spPr>
            <a:xfrm>
              <a:off x="82461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93"/>
            <p:cNvSpPr/>
            <p:nvPr/>
          </p:nvSpPr>
          <p:spPr>
            <a:xfrm>
              <a:off x="52124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94"/>
            <p:cNvSpPr/>
            <p:nvPr/>
          </p:nvSpPr>
          <p:spPr>
            <a:xfrm>
              <a:off x="55494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95"/>
            <p:cNvSpPr/>
            <p:nvPr/>
          </p:nvSpPr>
          <p:spPr>
            <a:xfrm>
              <a:off x="58867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96"/>
            <p:cNvSpPr/>
            <p:nvPr/>
          </p:nvSpPr>
          <p:spPr>
            <a:xfrm>
              <a:off x="62236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97"/>
            <p:cNvSpPr/>
            <p:nvPr/>
          </p:nvSpPr>
          <p:spPr>
            <a:xfrm>
              <a:off x="65606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98"/>
            <p:cNvSpPr/>
            <p:nvPr/>
          </p:nvSpPr>
          <p:spPr>
            <a:xfrm>
              <a:off x="68979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99"/>
            <p:cNvSpPr/>
            <p:nvPr/>
          </p:nvSpPr>
          <p:spPr>
            <a:xfrm>
              <a:off x="72349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100"/>
            <p:cNvSpPr/>
            <p:nvPr/>
          </p:nvSpPr>
          <p:spPr>
            <a:xfrm>
              <a:off x="75718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101"/>
            <p:cNvSpPr/>
            <p:nvPr/>
          </p:nvSpPr>
          <p:spPr>
            <a:xfrm>
              <a:off x="79092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102"/>
            <p:cNvSpPr/>
            <p:nvPr/>
          </p:nvSpPr>
          <p:spPr>
            <a:xfrm>
              <a:off x="82461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Shape 1"/>
          <p:cNvSpPr txBox="1"/>
          <p:nvPr/>
        </p:nvSpPr>
        <p:spPr>
          <a:xfrm>
            <a:off x="490320" y="488520"/>
            <a:ext cx="4438800" cy="409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000" spc="-1" strike="noStrike">
                <a:solidFill>
                  <a:srgbClr val="ffffff"/>
                </a:solidFill>
                <a:latin typeface="Avenir LT Std"/>
                <a:ea typeface="Roboto"/>
              </a:rPr>
              <a:t>WIKIPEDIA </a:t>
            </a:r>
            <a:r>
              <a:rPr b="0" lang="en-US" sz="3000" spc="-1" strike="noStrike">
                <a:solidFill>
                  <a:srgbClr val="ffffff"/>
                </a:solidFill>
                <a:latin typeface="Avenir LT Std"/>
                <a:ea typeface="Roboto"/>
              </a:rPr>
              <a:t>became popular by offering an open encyclopedia compared to </a:t>
            </a:r>
            <a:r>
              <a:rPr b="1" lang="en-US" sz="3000" spc="-1" strike="noStrike">
                <a:solidFill>
                  <a:srgbClr val="ffffff"/>
                </a:solidFill>
                <a:latin typeface="Avenir LT Std"/>
                <a:ea typeface="Roboto"/>
              </a:rPr>
              <a:t>ENCARTA</a:t>
            </a:r>
            <a:r>
              <a:rPr b="0" lang="en-US" sz="3000" spc="-1" strike="noStrike">
                <a:solidFill>
                  <a:srgbClr val="ffffff"/>
                </a:solidFill>
                <a:latin typeface="Avenir LT Std"/>
                <a:ea typeface="Roboto"/>
              </a:rPr>
              <a:t> and the rest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6" name="Group 2"/>
          <p:cNvGrpSpPr/>
          <p:nvPr/>
        </p:nvGrpSpPr>
        <p:grpSpPr>
          <a:xfrm>
            <a:off x="5212440" y="865080"/>
            <a:ext cx="3306960" cy="3310200"/>
            <a:chOff x="5212440" y="865080"/>
            <a:chExt cx="3306960" cy="3310200"/>
          </a:xfrm>
        </p:grpSpPr>
        <p:sp>
          <p:nvSpPr>
            <p:cNvPr id="637" name="CustomShape 3"/>
            <p:cNvSpPr/>
            <p:nvPr/>
          </p:nvSpPr>
          <p:spPr>
            <a:xfrm>
              <a:off x="52124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4"/>
            <p:cNvSpPr/>
            <p:nvPr/>
          </p:nvSpPr>
          <p:spPr>
            <a:xfrm>
              <a:off x="55494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5"/>
            <p:cNvSpPr/>
            <p:nvPr/>
          </p:nvSpPr>
          <p:spPr>
            <a:xfrm>
              <a:off x="58867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6"/>
            <p:cNvSpPr/>
            <p:nvPr/>
          </p:nvSpPr>
          <p:spPr>
            <a:xfrm>
              <a:off x="62236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7"/>
            <p:cNvSpPr/>
            <p:nvPr/>
          </p:nvSpPr>
          <p:spPr>
            <a:xfrm>
              <a:off x="65606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8"/>
            <p:cNvSpPr/>
            <p:nvPr/>
          </p:nvSpPr>
          <p:spPr>
            <a:xfrm>
              <a:off x="68979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9"/>
            <p:cNvSpPr/>
            <p:nvPr/>
          </p:nvSpPr>
          <p:spPr>
            <a:xfrm>
              <a:off x="72349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10"/>
            <p:cNvSpPr/>
            <p:nvPr/>
          </p:nvSpPr>
          <p:spPr>
            <a:xfrm>
              <a:off x="75718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11"/>
            <p:cNvSpPr/>
            <p:nvPr/>
          </p:nvSpPr>
          <p:spPr>
            <a:xfrm>
              <a:off x="79092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12"/>
            <p:cNvSpPr/>
            <p:nvPr/>
          </p:nvSpPr>
          <p:spPr>
            <a:xfrm>
              <a:off x="82461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13"/>
            <p:cNvSpPr/>
            <p:nvPr/>
          </p:nvSpPr>
          <p:spPr>
            <a:xfrm>
              <a:off x="52124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14"/>
            <p:cNvSpPr/>
            <p:nvPr/>
          </p:nvSpPr>
          <p:spPr>
            <a:xfrm>
              <a:off x="55494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15"/>
            <p:cNvSpPr/>
            <p:nvPr/>
          </p:nvSpPr>
          <p:spPr>
            <a:xfrm>
              <a:off x="58867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16"/>
            <p:cNvSpPr/>
            <p:nvPr/>
          </p:nvSpPr>
          <p:spPr>
            <a:xfrm>
              <a:off x="62236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17"/>
            <p:cNvSpPr/>
            <p:nvPr/>
          </p:nvSpPr>
          <p:spPr>
            <a:xfrm>
              <a:off x="65606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18"/>
            <p:cNvSpPr/>
            <p:nvPr/>
          </p:nvSpPr>
          <p:spPr>
            <a:xfrm>
              <a:off x="68979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19"/>
            <p:cNvSpPr/>
            <p:nvPr/>
          </p:nvSpPr>
          <p:spPr>
            <a:xfrm>
              <a:off x="72349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20"/>
            <p:cNvSpPr/>
            <p:nvPr/>
          </p:nvSpPr>
          <p:spPr>
            <a:xfrm>
              <a:off x="75718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21"/>
            <p:cNvSpPr/>
            <p:nvPr/>
          </p:nvSpPr>
          <p:spPr>
            <a:xfrm>
              <a:off x="79092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22"/>
            <p:cNvSpPr/>
            <p:nvPr/>
          </p:nvSpPr>
          <p:spPr>
            <a:xfrm>
              <a:off x="82461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23"/>
            <p:cNvSpPr/>
            <p:nvPr/>
          </p:nvSpPr>
          <p:spPr>
            <a:xfrm>
              <a:off x="52124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24"/>
            <p:cNvSpPr/>
            <p:nvPr/>
          </p:nvSpPr>
          <p:spPr>
            <a:xfrm>
              <a:off x="55494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25"/>
            <p:cNvSpPr/>
            <p:nvPr/>
          </p:nvSpPr>
          <p:spPr>
            <a:xfrm>
              <a:off x="58867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26"/>
            <p:cNvSpPr/>
            <p:nvPr/>
          </p:nvSpPr>
          <p:spPr>
            <a:xfrm>
              <a:off x="62236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27"/>
            <p:cNvSpPr/>
            <p:nvPr/>
          </p:nvSpPr>
          <p:spPr>
            <a:xfrm>
              <a:off x="65606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28"/>
            <p:cNvSpPr/>
            <p:nvPr/>
          </p:nvSpPr>
          <p:spPr>
            <a:xfrm>
              <a:off x="68979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29"/>
            <p:cNvSpPr/>
            <p:nvPr/>
          </p:nvSpPr>
          <p:spPr>
            <a:xfrm>
              <a:off x="72349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30"/>
            <p:cNvSpPr/>
            <p:nvPr/>
          </p:nvSpPr>
          <p:spPr>
            <a:xfrm>
              <a:off x="75718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31"/>
            <p:cNvSpPr/>
            <p:nvPr/>
          </p:nvSpPr>
          <p:spPr>
            <a:xfrm>
              <a:off x="79092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32"/>
            <p:cNvSpPr/>
            <p:nvPr/>
          </p:nvSpPr>
          <p:spPr>
            <a:xfrm>
              <a:off x="82461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33"/>
            <p:cNvSpPr/>
            <p:nvPr/>
          </p:nvSpPr>
          <p:spPr>
            <a:xfrm>
              <a:off x="52124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34"/>
            <p:cNvSpPr/>
            <p:nvPr/>
          </p:nvSpPr>
          <p:spPr>
            <a:xfrm>
              <a:off x="55494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35"/>
            <p:cNvSpPr/>
            <p:nvPr/>
          </p:nvSpPr>
          <p:spPr>
            <a:xfrm>
              <a:off x="58867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36"/>
            <p:cNvSpPr/>
            <p:nvPr/>
          </p:nvSpPr>
          <p:spPr>
            <a:xfrm>
              <a:off x="62236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37"/>
            <p:cNvSpPr/>
            <p:nvPr/>
          </p:nvSpPr>
          <p:spPr>
            <a:xfrm>
              <a:off x="65606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38"/>
            <p:cNvSpPr/>
            <p:nvPr/>
          </p:nvSpPr>
          <p:spPr>
            <a:xfrm>
              <a:off x="68979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39"/>
            <p:cNvSpPr/>
            <p:nvPr/>
          </p:nvSpPr>
          <p:spPr>
            <a:xfrm>
              <a:off x="72349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40"/>
            <p:cNvSpPr/>
            <p:nvPr/>
          </p:nvSpPr>
          <p:spPr>
            <a:xfrm>
              <a:off x="75718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41"/>
            <p:cNvSpPr/>
            <p:nvPr/>
          </p:nvSpPr>
          <p:spPr>
            <a:xfrm>
              <a:off x="79092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42"/>
            <p:cNvSpPr/>
            <p:nvPr/>
          </p:nvSpPr>
          <p:spPr>
            <a:xfrm>
              <a:off x="82461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43"/>
            <p:cNvSpPr/>
            <p:nvPr/>
          </p:nvSpPr>
          <p:spPr>
            <a:xfrm>
              <a:off x="52124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44"/>
            <p:cNvSpPr/>
            <p:nvPr/>
          </p:nvSpPr>
          <p:spPr>
            <a:xfrm>
              <a:off x="55494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45"/>
            <p:cNvSpPr/>
            <p:nvPr/>
          </p:nvSpPr>
          <p:spPr>
            <a:xfrm>
              <a:off x="58867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46"/>
            <p:cNvSpPr/>
            <p:nvPr/>
          </p:nvSpPr>
          <p:spPr>
            <a:xfrm>
              <a:off x="62236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47"/>
            <p:cNvSpPr/>
            <p:nvPr/>
          </p:nvSpPr>
          <p:spPr>
            <a:xfrm>
              <a:off x="65606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48"/>
            <p:cNvSpPr/>
            <p:nvPr/>
          </p:nvSpPr>
          <p:spPr>
            <a:xfrm>
              <a:off x="68979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49"/>
            <p:cNvSpPr/>
            <p:nvPr/>
          </p:nvSpPr>
          <p:spPr>
            <a:xfrm>
              <a:off x="72349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50"/>
            <p:cNvSpPr/>
            <p:nvPr/>
          </p:nvSpPr>
          <p:spPr>
            <a:xfrm>
              <a:off x="75718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51"/>
            <p:cNvSpPr/>
            <p:nvPr/>
          </p:nvSpPr>
          <p:spPr>
            <a:xfrm>
              <a:off x="79092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52"/>
            <p:cNvSpPr/>
            <p:nvPr/>
          </p:nvSpPr>
          <p:spPr>
            <a:xfrm>
              <a:off x="82461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53"/>
            <p:cNvSpPr/>
            <p:nvPr/>
          </p:nvSpPr>
          <p:spPr>
            <a:xfrm>
              <a:off x="52124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54"/>
            <p:cNvSpPr/>
            <p:nvPr/>
          </p:nvSpPr>
          <p:spPr>
            <a:xfrm>
              <a:off x="55494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55"/>
            <p:cNvSpPr/>
            <p:nvPr/>
          </p:nvSpPr>
          <p:spPr>
            <a:xfrm>
              <a:off x="58867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56"/>
            <p:cNvSpPr/>
            <p:nvPr/>
          </p:nvSpPr>
          <p:spPr>
            <a:xfrm>
              <a:off x="62236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57"/>
            <p:cNvSpPr/>
            <p:nvPr/>
          </p:nvSpPr>
          <p:spPr>
            <a:xfrm>
              <a:off x="65606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58"/>
            <p:cNvSpPr/>
            <p:nvPr/>
          </p:nvSpPr>
          <p:spPr>
            <a:xfrm>
              <a:off x="68979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59"/>
            <p:cNvSpPr/>
            <p:nvPr/>
          </p:nvSpPr>
          <p:spPr>
            <a:xfrm>
              <a:off x="72349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60"/>
            <p:cNvSpPr/>
            <p:nvPr/>
          </p:nvSpPr>
          <p:spPr>
            <a:xfrm>
              <a:off x="75718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61"/>
            <p:cNvSpPr/>
            <p:nvPr/>
          </p:nvSpPr>
          <p:spPr>
            <a:xfrm>
              <a:off x="79092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62"/>
            <p:cNvSpPr/>
            <p:nvPr/>
          </p:nvSpPr>
          <p:spPr>
            <a:xfrm>
              <a:off x="82461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63"/>
            <p:cNvSpPr/>
            <p:nvPr/>
          </p:nvSpPr>
          <p:spPr>
            <a:xfrm>
              <a:off x="52124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64"/>
            <p:cNvSpPr/>
            <p:nvPr/>
          </p:nvSpPr>
          <p:spPr>
            <a:xfrm>
              <a:off x="55494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65"/>
            <p:cNvSpPr/>
            <p:nvPr/>
          </p:nvSpPr>
          <p:spPr>
            <a:xfrm>
              <a:off x="58867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66"/>
            <p:cNvSpPr/>
            <p:nvPr/>
          </p:nvSpPr>
          <p:spPr>
            <a:xfrm>
              <a:off x="62236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67"/>
            <p:cNvSpPr/>
            <p:nvPr/>
          </p:nvSpPr>
          <p:spPr>
            <a:xfrm>
              <a:off x="65606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68"/>
            <p:cNvSpPr/>
            <p:nvPr/>
          </p:nvSpPr>
          <p:spPr>
            <a:xfrm>
              <a:off x="68979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69"/>
            <p:cNvSpPr/>
            <p:nvPr/>
          </p:nvSpPr>
          <p:spPr>
            <a:xfrm>
              <a:off x="72349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70"/>
            <p:cNvSpPr/>
            <p:nvPr/>
          </p:nvSpPr>
          <p:spPr>
            <a:xfrm>
              <a:off x="75718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71"/>
            <p:cNvSpPr/>
            <p:nvPr/>
          </p:nvSpPr>
          <p:spPr>
            <a:xfrm>
              <a:off x="79092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72"/>
            <p:cNvSpPr/>
            <p:nvPr/>
          </p:nvSpPr>
          <p:spPr>
            <a:xfrm>
              <a:off x="82461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73"/>
            <p:cNvSpPr/>
            <p:nvPr/>
          </p:nvSpPr>
          <p:spPr>
            <a:xfrm>
              <a:off x="52124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74"/>
            <p:cNvSpPr/>
            <p:nvPr/>
          </p:nvSpPr>
          <p:spPr>
            <a:xfrm>
              <a:off x="55494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75"/>
            <p:cNvSpPr/>
            <p:nvPr/>
          </p:nvSpPr>
          <p:spPr>
            <a:xfrm>
              <a:off x="58867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76"/>
            <p:cNvSpPr/>
            <p:nvPr/>
          </p:nvSpPr>
          <p:spPr>
            <a:xfrm>
              <a:off x="62236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77"/>
            <p:cNvSpPr/>
            <p:nvPr/>
          </p:nvSpPr>
          <p:spPr>
            <a:xfrm>
              <a:off x="65606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78"/>
            <p:cNvSpPr/>
            <p:nvPr/>
          </p:nvSpPr>
          <p:spPr>
            <a:xfrm>
              <a:off x="68979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79"/>
            <p:cNvSpPr/>
            <p:nvPr/>
          </p:nvSpPr>
          <p:spPr>
            <a:xfrm>
              <a:off x="72349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80"/>
            <p:cNvSpPr/>
            <p:nvPr/>
          </p:nvSpPr>
          <p:spPr>
            <a:xfrm>
              <a:off x="75718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81"/>
            <p:cNvSpPr/>
            <p:nvPr/>
          </p:nvSpPr>
          <p:spPr>
            <a:xfrm>
              <a:off x="79092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82"/>
            <p:cNvSpPr/>
            <p:nvPr/>
          </p:nvSpPr>
          <p:spPr>
            <a:xfrm>
              <a:off x="82461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83"/>
            <p:cNvSpPr/>
            <p:nvPr/>
          </p:nvSpPr>
          <p:spPr>
            <a:xfrm>
              <a:off x="52124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84"/>
            <p:cNvSpPr/>
            <p:nvPr/>
          </p:nvSpPr>
          <p:spPr>
            <a:xfrm>
              <a:off x="55494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85"/>
            <p:cNvSpPr/>
            <p:nvPr/>
          </p:nvSpPr>
          <p:spPr>
            <a:xfrm>
              <a:off x="58867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86"/>
            <p:cNvSpPr/>
            <p:nvPr/>
          </p:nvSpPr>
          <p:spPr>
            <a:xfrm>
              <a:off x="62236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87"/>
            <p:cNvSpPr/>
            <p:nvPr/>
          </p:nvSpPr>
          <p:spPr>
            <a:xfrm>
              <a:off x="65606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88"/>
            <p:cNvSpPr/>
            <p:nvPr/>
          </p:nvSpPr>
          <p:spPr>
            <a:xfrm>
              <a:off x="68979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89"/>
            <p:cNvSpPr/>
            <p:nvPr/>
          </p:nvSpPr>
          <p:spPr>
            <a:xfrm>
              <a:off x="72349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90"/>
            <p:cNvSpPr/>
            <p:nvPr/>
          </p:nvSpPr>
          <p:spPr>
            <a:xfrm>
              <a:off x="75718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91"/>
            <p:cNvSpPr/>
            <p:nvPr/>
          </p:nvSpPr>
          <p:spPr>
            <a:xfrm>
              <a:off x="79092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92"/>
            <p:cNvSpPr/>
            <p:nvPr/>
          </p:nvSpPr>
          <p:spPr>
            <a:xfrm>
              <a:off x="82461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93"/>
            <p:cNvSpPr/>
            <p:nvPr/>
          </p:nvSpPr>
          <p:spPr>
            <a:xfrm>
              <a:off x="52124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94"/>
            <p:cNvSpPr/>
            <p:nvPr/>
          </p:nvSpPr>
          <p:spPr>
            <a:xfrm>
              <a:off x="55494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95"/>
            <p:cNvSpPr/>
            <p:nvPr/>
          </p:nvSpPr>
          <p:spPr>
            <a:xfrm>
              <a:off x="58867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96"/>
            <p:cNvSpPr/>
            <p:nvPr/>
          </p:nvSpPr>
          <p:spPr>
            <a:xfrm>
              <a:off x="62236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97"/>
            <p:cNvSpPr/>
            <p:nvPr/>
          </p:nvSpPr>
          <p:spPr>
            <a:xfrm>
              <a:off x="65606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98"/>
            <p:cNvSpPr/>
            <p:nvPr/>
          </p:nvSpPr>
          <p:spPr>
            <a:xfrm>
              <a:off x="68979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99"/>
            <p:cNvSpPr/>
            <p:nvPr/>
          </p:nvSpPr>
          <p:spPr>
            <a:xfrm>
              <a:off x="72349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100"/>
            <p:cNvSpPr/>
            <p:nvPr/>
          </p:nvSpPr>
          <p:spPr>
            <a:xfrm>
              <a:off x="75718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101"/>
            <p:cNvSpPr/>
            <p:nvPr/>
          </p:nvSpPr>
          <p:spPr>
            <a:xfrm>
              <a:off x="79092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CustomShape 102"/>
            <p:cNvSpPr/>
            <p:nvPr/>
          </p:nvSpPr>
          <p:spPr>
            <a:xfrm>
              <a:off x="82461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648000" y="738000"/>
            <a:ext cx="8221680" cy="909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Q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C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K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Q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?</a:t>
            </a:r>
            <a:br/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-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W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v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p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c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f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w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?</a:t>
            </a:r>
            <a:br/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-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W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c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,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m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c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b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059"/>
                <a:ea typeface="Roboto"/>
              </a:rPr>
              <a:t>?</a:t>
            </a:r>
            <a:br/>
            <a:endParaRPr b="1" lang="en-US" sz="18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471960" y="2280960"/>
            <a:ext cx="3999600" cy="2711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>
              <a:lnSpc>
                <a:spcPct val="100000"/>
              </a:lnSpc>
            </a:pPr>
            <a:r>
              <a:rPr b="1" lang="en-US" sz="1600" spc="-1" strike="noStrike">
                <a:solidFill>
                  <a:srgbClr val="1c4587"/>
                </a:solidFill>
                <a:latin typeface="Circular Std Medium"/>
                <a:ea typeface="Roboto"/>
              </a:rPr>
              <a:t>Free Open Source Software (FOSS)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 marL="457200"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 marL="457200">
              <a:lnSpc>
                <a:spcPct val="100000"/>
              </a:lnSpc>
            </a:pPr>
            <a:r>
              <a:rPr b="1" lang="en-US" sz="1600" spc="-1" strike="noStrike">
                <a:solidFill>
                  <a:srgbClr val="1c4587"/>
                </a:solidFill>
                <a:latin typeface="Circular Std Medium"/>
                <a:ea typeface="Roboto"/>
              </a:rPr>
              <a:t>Firefox Browser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 marL="457200">
              <a:lnSpc>
                <a:spcPct val="100000"/>
              </a:lnSpc>
            </a:pPr>
            <a:r>
              <a:rPr b="1" lang="en-US" sz="1600" spc="-1" strike="noStrike">
                <a:solidFill>
                  <a:srgbClr val="1c4587"/>
                </a:solidFill>
                <a:latin typeface="Circular Std Medium"/>
                <a:ea typeface="Roboto"/>
              </a:rPr>
              <a:t>Libre Office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 marL="457200">
              <a:lnSpc>
                <a:spcPct val="100000"/>
              </a:lnSpc>
            </a:pPr>
            <a:r>
              <a:rPr b="1" lang="en-US" sz="1600" spc="-1" strike="noStrike">
                <a:solidFill>
                  <a:srgbClr val="1c4587"/>
                </a:solidFill>
                <a:latin typeface="Circular Std Medium"/>
                <a:ea typeface="Roboto"/>
              </a:rPr>
              <a:t>Emacs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 marL="457200">
              <a:lnSpc>
                <a:spcPct val="100000"/>
              </a:lnSpc>
            </a:pPr>
            <a:r>
              <a:rPr b="1" lang="en-US" sz="1600" spc="-1" strike="noStrike">
                <a:solidFill>
                  <a:srgbClr val="1c4587"/>
                </a:solidFill>
                <a:latin typeface="Circular Std Medium"/>
                <a:ea typeface="Roboto"/>
              </a:rPr>
              <a:t>Sublime Text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4694400" y="2280960"/>
            <a:ext cx="3999600" cy="2711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990000"/>
                </a:solidFill>
                <a:latin typeface="Circular Std Medium"/>
                <a:ea typeface="Roboto"/>
              </a:rPr>
              <a:t>Open Source Software (OSS)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990000"/>
                </a:solidFill>
                <a:latin typeface="Circular Std Medium"/>
                <a:ea typeface="Roboto"/>
              </a:rPr>
              <a:t>Linux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990000"/>
                </a:solidFill>
                <a:latin typeface="Circular Std Medium"/>
                <a:ea typeface="Roboto"/>
              </a:rPr>
              <a:t>React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990000"/>
                </a:solidFill>
                <a:latin typeface="Circular Std Medium"/>
                <a:ea typeface="Roboto"/>
              </a:rPr>
              <a:t>PHP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990000"/>
                </a:solidFill>
                <a:latin typeface="Circular Std Medium"/>
                <a:ea typeface="Roboto"/>
              </a:rPr>
              <a:t>Vscode</a:t>
            </a: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600" spc="-1" strike="noStrike">
              <a:solidFill>
                <a:srgbClr val="000000"/>
              </a:solidFill>
              <a:latin typeface="Circular Std Medium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203;p27" descr=""/>
          <p:cNvPicPr/>
          <p:nvPr/>
        </p:nvPicPr>
        <p:blipFill>
          <a:blip r:embed="rId1"/>
          <a:srcRect l="0" t="8628" r="1253" b="8062"/>
          <a:stretch/>
        </p:blipFill>
        <p:spPr>
          <a:xfrm>
            <a:off x="-30600" y="0"/>
            <a:ext cx="9174240" cy="5147640"/>
          </a:xfrm>
          <a:prstGeom prst="rect">
            <a:avLst/>
          </a:prstGeom>
          <a:ln>
            <a:noFill/>
          </a:ln>
        </p:spPr>
      </p:pic>
      <p:sp>
        <p:nvSpPr>
          <p:cNvPr id="738" name="TextShape 1"/>
          <p:cNvSpPr txBox="1"/>
          <p:nvPr/>
        </p:nvSpPr>
        <p:spPr>
          <a:xfrm>
            <a:off x="490320" y="488520"/>
            <a:ext cx="4438800" cy="409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The APACHE FOUNDATION immense contribution to opensource by sponsoring several open source initiatives and the popular APACHE LICENCE for popular open source projects</a:t>
            </a:r>
            <a:endParaRPr b="1" lang="en-US" sz="2400" spc="-1" strike="noStrike">
              <a:solidFill>
                <a:srgbClr val="000000"/>
              </a:solidFill>
              <a:latin typeface="Avenir LT Std"/>
            </a:endParaRPr>
          </a:p>
        </p:txBody>
      </p:sp>
      <p:grpSp>
        <p:nvGrpSpPr>
          <p:cNvPr id="739" name="Group 2"/>
          <p:cNvGrpSpPr/>
          <p:nvPr/>
        </p:nvGrpSpPr>
        <p:grpSpPr>
          <a:xfrm>
            <a:off x="5212440" y="865080"/>
            <a:ext cx="3306960" cy="3310200"/>
            <a:chOff x="5212440" y="865080"/>
            <a:chExt cx="3306960" cy="3310200"/>
          </a:xfrm>
        </p:grpSpPr>
        <p:sp>
          <p:nvSpPr>
            <p:cNvPr id="740" name="CustomShape 3"/>
            <p:cNvSpPr/>
            <p:nvPr/>
          </p:nvSpPr>
          <p:spPr>
            <a:xfrm>
              <a:off x="52124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4"/>
            <p:cNvSpPr/>
            <p:nvPr/>
          </p:nvSpPr>
          <p:spPr>
            <a:xfrm>
              <a:off x="55494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5"/>
            <p:cNvSpPr/>
            <p:nvPr/>
          </p:nvSpPr>
          <p:spPr>
            <a:xfrm>
              <a:off x="58867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CustomShape 6"/>
            <p:cNvSpPr/>
            <p:nvPr/>
          </p:nvSpPr>
          <p:spPr>
            <a:xfrm>
              <a:off x="62236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7"/>
            <p:cNvSpPr/>
            <p:nvPr/>
          </p:nvSpPr>
          <p:spPr>
            <a:xfrm>
              <a:off x="65606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8"/>
            <p:cNvSpPr/>
            <p:nvPr/>
          </p:nvSpPr>
          <p:spPr>
            <a:xfrm>
              <a:off x="68979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9"/>
            <p:cNvSpPr/>
            <p:nvPr/>
          </p:nvSpPr>
          <p:spPr>
            <a:xfrm>
              <a:off x="72349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10"/>
            <p:cNvSpPr/>
            <p:nvPr/>
          </p:nvSpPr>
          <p:spPr>
            <a:xfrm>
              <a:off x="75718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11"/>
            <p:cNvSpPr/>
            <p:nvPr/>
          </p:nvSpPr>
          <p:spPr>
            <a:xfrm>
              <a:off x="79092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12"/>
            <p:cNvSpPr/>
            <p:nvPr/>
          </p:nvSpPr>
          <p:spPr>
            <a:xfrm>
              <a:off x="82461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13"/>
            <p:cNvSpPr/>
            <p:nvPr/>
          </p:nvSpPr>
          <p:spPr>
            <a:xfrm>
              <a:off x="52124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14"/>
            <p:cNvSpPr/>
            <p:nvPr/>
          </p:nvSpPr>
          <p:spPr>
            <a:xfrm>
              <a:off x="55494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5"/>
            <p:cNvSpPr/>
            <p:nvPr/>
          </p:nvSpPr>
          <p:spPr>
            <a:xfrm>
              <a:off x="58867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16"/>
            <p:cNvSpPr/>
            <p:nvPr/>
          </p:nvSpPr>
          <p:spPr>
            <a:xfrm>
              <a:off x="62236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17"/>
            <p:cNvSpPr/>
            <p:nvPr/>
          </p:nvSpPr>
          <p:spPr>
            <a:xfrm>
              <a:off x="65606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18"/>
            <p:cNvSpPr/>
            <p:nvPr/>
          </p:nvSpPr>
          <p:spPr>
            <a:xfrm>
              <a:off x="68979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19"/>
            <p:cNvSpPr/>
            <p:nvPr/>
          </p:nvSpPr>
          <p:spPr>
            <a:xfrm>
              <a:off x="72349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20"/>
            <p:cNvSpPr/>
            <p:nvPr/>
          </p:nvSpPr>
          <p:spPr>
            <a:xfrm>
              <a:off x="75718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21"/>
            <p:cNvSpPr/>
            <p:nvPr/>
          </p:nvSpPr>
          <p:spPr>
            <a:xfrm>
              <a:off x="79092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22"/>
            <p:cNvSpPr/>
            <p:nvPr/>
          </p:nvSpPr>
          <p:spPr>
            <a:xfrm>
              <a:off x="82461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23"/>
            <p:cNvSpPr/>
            <p:nvPr/>
          </p:nvSpPr>
          <p:spPr>
            <a:xfrm>
              <a:off x="52124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24"/>
            <p:cNvSpPr/>
            <p:nvPr/>
          </p:nvSpPr>
          <p:spPr>
            <a:xfrm>
              <a:off x="55494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25"/>
            <p:cNvSpPr/>
            <p:nvPr/>
          </p:nvSpPr>
          <p:spPr>
            <a:xfrm>
              <a:off x="58867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26"/>
            <p:cNvSpPr/>
            <p:nvPr/>
          </p:nvSpPr>
          <p:spPr>
            <a:xfrm>
              <a:off x="62236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27"/>
            <p:cNvSpPr/>
            <p:nvPr/>
          </p:nvSpPr>
          <p:spPr>
            <a:xfrm>
              <a:off x="65606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28"/>
            <p:cNvSpPr/>
            <p:nvPr/>
          </p:nvSpPr>
          <p:spPr>
            <a:xfrm>
              <a:off x="68979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29"/>
            <p:cNvSpPr/>
            <p:nvPr/>
          </p:nvSpPr>
          <p:spPr>
            <a:xfrm>
              <a:off x="72349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30"/>
            <p:cNvSpPr/>
            <p:nvPr/>
          </p:nvSpPr>
          <p:spPr>
            <a:xfrm>
              <a:off x="75718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31"/>
            <p:cNvSpPr/>
            <p:nvPr/>
          </p:nvSpPr>
          <p:spPr>
            <a:xfrm>
              <a:off x="79092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32"/>
            <p:cNvSpPr/>
            <p:nvPr/>
          </p:nvSpPr>
          <p:spPr>
            <a:xfrm>
              <a:off x="82461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33"/>
            <p:cNvSpPr/>
            <p:nvPr/>
          </p:nvSpPr>
          <p:spPr>
            <a:xfrm>
              <a:off x="52124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34"/>
            <p:cNvSpPr/>
            <p:nvPr/>
          </p:nvSpPr>
          <p:spPr>
            <a:xfrm>
              <a:off x="55494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35"/>
            <p:cNvSpPr/>
            <p:nvPr/>
          </p:nvSpPr>
          <p:spPr>
            <a:xfrm>
              <a:off x="58867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36"/>
            <p:cNvSpPr/>
            <p:nvPr/>
          </p:nvSpPr>
          <p:spPr>
            <a:xfrm>
              <a:off x="62236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37"/>
            <p:cNvSpPr/>
            <p:nvPr/>
          </p:nvSpPr>
          <p:spPr>
            <a:xfrm>
              <a:off x="65606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38"/>
            <p:cNvSpPr/>
            <p:nvPr/>
          </p:nvSpPr>
          <p:spPr>
            <a:xfrm>
              <a:off x="68979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39"/>
            <p:cNvSpPr/>
            <p:nvPr/>
          </p:nvSpPr>
          <p:spPr>
            <a:xfrm>
              <a:off x="72349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40"/>
            <p:cNvSpPr/>
            <p:nvPr/>
          </p:nvSpPr>
          <p:spPr>
            <a:xfrm>
              <a:off x="75718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41"/>
            <p:cNvSpPr/>
            <p:nvPr/>
          </p:nvSpPr>
          <p:spPr>
            <a:xfrm>
              <a:off x="79092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42"/>
            <p:cNvSpPr/>
            <p:nvPr/>
          </p:nvSpPr>
          <p:spPr>
            <a:xfrm>
              <a:off x="82461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43"/>
            <p:cNvSpPr/>
            <p:nvPr/>
          </p:nvSpPr>
          <p:spPr>
            <a:xfrm>
              <a:off x="52124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44"/>
            <p:cNvSpPr/>
            <p:nvPr/>
          </p:nvSpPr>
          <p:spPr>
            <a:xfrm>
              <a:off x="55494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45"/>
            <p:cNvSpPr/>
            <p:nvPr/>
          </p:nvSpPr>
          <p:spPr>
            <a:xfrm>
              <a:off x="58867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46"/>
            <p:cNvSpPr/>
            <p:nvPr/>
          </p:nvSpPr>
          <p:spPr>
            <a:xfrm>
              <a:off x="62236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47"/>
            <p:cNvSpPr/>
            <p:nvPr/>
          </p:nvSpPr>
          <p:spPr>
            <a:xfrm>
              <a:off x="65606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48"/>
            <p:cNvSpPr/>
            <p:nvPr/>
          </p:nvSpPr>
          <p:spPr>
            <a:xfrm>
              <a:off x="68979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49"/>
            <p:cNvSpPr/>
            <p:nvPr/>
          </p:nvSpPr>
          <p:spPr>
            <a:xfrm>
              <a:off x="72349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50"/>
            <p:cNvSpPr/>
            <p:nvPr/>
          </p:nvSpPr>
          <p:spPr>
            <a:xfrm>
              <a:off x="75718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51"/>
            <p:cNvSpPr/>
            <p:nvPr/>
          </p:nvSpPr>
          <p:spPr>
            <a:xfrm>
              <a:off x="79092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52"/>
            <p:cNvSpPr/>
            <p:nvPr/>
          </p:nvSpPr>
          <p:spPr>
            <a:xfrm>
              <a:off x="82461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53"/>
            <p:cNvSpPr/>
            <p:nvPr/>
          </p:nvSpPr>
          <p:spPr>
            <a:xfrm>
              <a:off x="52124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54"/>
            <p:cNvSpPr/>
            <p:nvPr/>
          </p:nvSpPr>
          <p:spPr>
            <a:xfrm>
              <a:off x="55494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55"/>
            <p:cNvSpPr/>
            <p:nvPr/>
          </p:nvSpPr>
          <p:spPr>
            <a:xfrm>
              <a:off x="58867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56"/>
            <p:cNvSpPr/>
            <p:nvPr/>
          </p:nvSpPr>
          <p:spPr>
            <a:xfrm>
              <a:off x="62236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57"/>
            <p:cNvSpPr/>
            <p:nvPr/>
          </p:nvSpPr>
          <p:spPr>
            <a:xfrm>
              <a:off x="65606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58"/>
            <p:cNvSpPr/>
            <p:nvPr/>
          </p:nvSpPr>
          <p:spPr>
            <a:xfrm>
              <a:off x="68979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59"/>
            <p:cNvSpPr/>
            <p:nvPr/>
          </p:nvSpPr>
          <p:spPr>
            <a:xfrm>
              <a:off x="72349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60"/>
            <p:cNvSpPr/>
            <p:nvPr/>
          </p:nvSpPr>
          <p:spPr>
            <a:xfrm>
              <a:off x="75718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61"/>
            <p:cNvSpPr/>
            <p:nvPr/>
          </p:nvSpPr>
          <p:spPr>
            <a:xfrm>
              <a:off x="79092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62"/>
            <p:cNvSpPr/>
            <p:nvPr/>
          </p:nvSpPr>
          <p:spPr>
            <a:xfrm>
              <a:off x="82461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63"/>
            <p:cNvSpPr/>
            <p:nvPr/>
          </p:nvSpPr>
          <p:spPr>
            <a:xfrm>
              <a:off x="52124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64"/>
            <p:cNvSpPr/>
            <p:nvPr/>
          </p:nvSpPr>
          <p:spPr>
            <a:xfrm>
              <a:off x="55494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65"/>
            <p:cNvSpPr/>
            <p:nvPr/>
          </p:nvSpPr>
          <p:spPr>
            <a:xfrm>
              <a:off x="58867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66"/>
            <p:cNvSpPr/>
            <p:nvPr/>
          </p:nvSpPr>
          <p:spPr>
            <a:xfrm>
              <a:off x="62236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67"/>
            <p:cNvSpPr/>
            <p:nvPr/>
          </p:nvSpPr>
          <p:spPr>
            <a:xfrm>
              <a:off x="65606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68"/>
            <p:cNvSpPr/>
            <p:nvPr/>
          </p:nvSpPr>
          <p:spPr>
            <a:xfrm>
              <a:off x="68979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69"/>
            <p:cNvSpPr/>
            <p:nvPr/>
          </p:nvSpPr>
          <p:spPr>
            <a:xfrm>
              <a:off x="72349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70"/>
            <p:cNvSpPr/>
            <p:nvPr/>
          </p:nvSpPr>
          <p:spPr>
            <a:xfrm>
              <a:off x="75718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71"/>
            <p:cNvSpPr/>
            <p:nvPr/>
          </p:nvSpPr>
          <p:spPr>
            <a:xfrm>
              <a:off x="79092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72"/>
            <p:cNvSpPr/>
            <p:nvPr/>
          </p:nvSpPr>
          <p:spPr>
            <a:xfrm>
              <a:off x="82461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73"/>
            <p:cNvSpPr/>
            <p:nvPr/>
          </p:nvSpPr>
          <p:spPr>
            <a:xfrm>
              <a:off x="52124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74"/>
            <p:cNvSpPr/>
            <p:nvPr/>
          </p:nvSpPr>
          <p:spPr>
            <a:xfrm>
              <a:off x="55494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75"/>
            <p:cNvSpPr/>
            <p:nvPr/>
          </p:nvSpPr>
          <p:spPr>
            <a:xfrm>
              <a:off x="58867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76"/>
            <p:cNvSpPr/>
            <p:nvPr/>
          </p:nvSpPr>
          <p:spPr>
            <a:xfrm>
              <a:off x="62236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77"/>
            <p:cNvSpPr/>
            <p:nvPr/>
          </p:nvSpPr>
          <p:spPr>
            <a:xfrm>
              <a:off x="65606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78"/>
            <p:cNvSpPr/>
            <p:nvPr/>
          </p:nvSpPr>
          <p:spPr>
            <a:xfrm>
              <a:off x="68979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79"/>
            <p:cNvSpPr/>
            <p:nvPr/>
          </p:nvSpPr>
          <p:spPr>
            <a:xfrm>
              <a:off x="72349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80"/>
            <p:cNvSpPr/>
            <p:nvPr/>
          </p:nvSpPr>
          <p:spPr>
            <a:xfrm>
              <a:off x="75718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81"/>
            <p:cNvSpPr/>
            <p:nvPr/>
          </p:nvSpPr>
          <p:spPr>
            <a:xfrm>
              <a:off x="79092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82"/>
            <p:cNvSpPr/>
            <p:nvPr/>
          </p:nvSpPr>
          <p:spPr>
            <a:xfrm>
              <a:off x="82461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83"/>
            <p:cNvSpPr/>
            <p:nvPr/>
          </p:nvSpPr>
          <p:spPr>
            <a:xfrm>
              <a:off x="52124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84"/>
            <p:cNvSpPr/>
            <p:nvPr/>
          </p:nvSpPr>
          <p:spPr>
            <a:xfrm>
              <a:off x="55494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85"/>
            <p:cNvSpPr/>
            <p:nvPr/>
          </p:nvSpPr>
          <p:spPr>
            <a:xfrm>
              <a:off x="58867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86"/>
            <p:cNvSpPr/>
            <p:nvPr/>
          </p:nvSpPr>
          <p:spPr>
            <a:xfrm>
              <a:off x="62236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87"/>
            <p:cNvSpPr/>
            <p:nvPr/>
          </p:nvSpPr>
          <p:spPr>
            <a:xfrm>
              <a:off x="65606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88"/>
            <p:cNvSpPr/>
            <p:nvPr/>
          </p:nvSpPr>
          <p:spPr>
            <a:xfrm>
              <a:off x="68979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89"/>
            <p:cNvSpPr/>
            <p:nvPr/>
          </p:nvSpPr>
          <p:spPr>
            <a:xfrm>
              <a:off x="72349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90"/>
            <p:cNvSpPr/>
            <p:nvPr/>
          </p:nvSpPr>
          <p:spPr>
            <a:xfrm>
              <a:off x="75718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91"/>
            <p:cNvSpPr/>
            <p:nvPr/>
          </p:nvSpPr>
          <p:spPr>
            <a:xfrm>
              <a:off x="79092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92"/>
            <p:cNvSpPr/>
            <p:nvPr/>
          </p:nvSpPr>
          <p:spPr>
            <a:xfrm>
              <a:off x="82461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93"/>
            <p:cNvSpPr/>
            <p:nvPr/>
          </p:nvSpPr>
          <p:spPr>
            <a:xfrm>
              <a:off x="52124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94"/>
            <p:cNvSpPr/>
            <p:nvPr/>
          </p:nvSpPr>
          <p:spPr>
            <a:xfrm>
              <a:off x="55494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95"/>
            <p:cNvSpPr/>
            <p:nvPr/>
          </p:nvSpPr>
          <p:spPr>
            <a:xfrm>
              <a:off x="58867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stomShape 96"/>
            <p:cNvSpPr/>
            <p:nvPr/>
          </p:nvSpPr>
          <p:spPr>
            <a:xfrm>
              <a:off x="62236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stomShape 97"/>
            <p:cNvSpPr/>
            <p:nvPr/>
          </p:nvSpPr>
          <p:spPr>
            <a:xfrm>
              <a:off x="65606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98"/>
            <p:cNvSpPr/>
            <p:nvPr/>
          </p:nvSpPr>
          <p:spPr>
            <a:xfrm>
              <a:off x="68979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99"/>
            <p:cNvSpPr/>
            <p:nvPr/>
          </p:nvSpPr>
          <p:spPr>
            <a:xfrm>
              <a:off x="72349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100"/>
            <p:cNvSpPr/>
            <p:nvPr/>
          </p:nvSpPr>
          <p:spPr>
            <a:xfrm>
              <a:off x="75718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stomShape 101"/>
            <p:cNvSpPr/>
            <p:nvPr/>
          </p:nvSpPr>
          <p:spPr>
            <a:xfrm>
              <a:off x="79092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stomShape 102"/>
            <p:cNvSpPr/>
            <p:nvPr/>
          </p:nvSpPr>
          <p:spPr>
            <a:xfrm>
              <a:off x="82461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TextShape 1"/>
          <p:cNvSpPr txBox="1"/>
          <p:nvPr/>
        </p:nvSpPr>
        <p:spPr>
          <a:xfrm>
            <a:off x="490320" y="488520"/>
            <a:ext cx="4438800" cy="409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Microsoft created TypeScript and VSCODE to identify with the opensource community before subsequently acquiring Github 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41" name="Group 2"/>
          <p:cNvGrpSpPr/>
          <p:nvPr/>
        </p:nvGrpSpPr>
        <p:grpSpPr>
          <a:xfrm>
            <a:off x="5212440" y="865080"/>
            <a:ext cx="3306960" cy="3310200"/>
            <a:chOff x="5212440" y="865080"/>
            <a:chExt cx="3306960" cy="3310200"/>
          </a:xfrm>
        </p:grpSpPr>
        <p:sp>
          <p:nvSpPr>
            <p:cNvPr id="842" name="CustomShape 3"/>
            <p:cNvSpPr/>
            <p:nvPr/>
          </p:nvSpPr>
          <p:spPr>
            <a:xfrm>
              <a:off x="52124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stomShape 4"/>
            <p:cNvSpPr/>
            <p:nvPr/>
          </p:nvSpPr>
          <p:spPr>
            <a:xfrm>
              <a:off x="55494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5"/>
            <p:cNvSpPr/>
            <p:nvPr/>
          </p:nvSpPr>
          <p:spPr>
            <a:xfrm>
              <a:off x="58867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6"/>
            <p:cNvSpPr/>
            <p:nvPr/>
          </p:nvSpPr>
          <p:spPr>
            <a:xfrm>
              <a:off x="62236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stomShape 7"/>
            <p:cNvSpPr/>
            <p:nvPr/>
          </p:nvSpPr>
          <p:spPr>
            <a:xfrm>
              <a:off x="656064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8"/>
            <p:cNvSpPr/>
            <p:nvPr/>
          </p:nvSpPr>
          <p:spPr>
            <a:xfrm>
              <a:off x="68979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9"/>
            <p:cNvSpPr/>
            <p:nvPr/>
          </p:nvSpPr>
          <p:spPr>
            <a:xfrm>
              <a:off x="723492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10"/>
            <p:cNvSpPr/>
            <p:nvPr/>
          </p:nvSpPr>
          <p:spPr>
            <a:xfrm>
              <a:off x="757188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11"/>
            <p:cNvSpPr/>
            <p:nvPr/>
          </p:nvSpPr>
          <p:spPr>
            <a:xfrm>
              <a:off x="790920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CustomShape 12"/>
            <p:cNvSpPr/>
            <p:nvPr/>
          </p:nvSpPr>
          <p:spPr>
            <a:xfrm>
              <a:off x="8246160" y="86508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CustomShape 13"/>
            <p:cNvSpPr/>
            <p:nvPr/>
          </p:nvSpPr>
          <p:spPr>
            <a:xfrm>
              <a:off x="52124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14"/>
            <p:cNvSpPr/>
            <p:nvPr/>
          </p:nvSpPr>
          <p:spPr>
            <a:xfrm>
              <a:off x="55494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15"/>
            <p:cNvSpPr/>
            <p:nvPr/>
          </p:nvSpPr>
          <p:spPr>
            <a:xfrm>
              <a:off x="58867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16"/>
            <p:cNvSpPr/>
            <p:nvPr/>
          </p:nvSpPr>
          <p:spPr>
            <a:xfrm>
              <a:off x="62236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17"/>
            <p:cNvSpPr/>
            <p:nvPr/>
          </p:nvSpPr>
          <p:spPr>
            <a:xfrm>
              <a:off x="656064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18"/>
            <p:cNvSpPr/>
            <p:nvPr/>
          </p:nvSpPr>
          <p:spPr>
            <a:xfrm>
              <a:off x="68979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19"/>
            <p:cNvSpPr/>
            <p:nvPr/>
          </p:nvSpPr>
          <p:spPr>
            <a:xfrm>
              <a:off x="723492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20"/>
            <p:cNvSpPr/>
            <p:nvPr/>
          </p:nvSpPr>
          <p:spPr>
            <a:xfrm>
              <a:off x="757188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21"/>
            <p:cNvSpPr/>
            <p:nvPr/>
          </p:nvSpPr>
          <p:spPr>
            <a:xfrm>
              <a:off x="790920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CustomShape 22"/>
            <p:cNvSpPr/>
            <p:nvPr/>
          </p:nvSpPr>
          <p:spPr>
            <a:xfrm>
              <a:off x="8246160" y="120276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23"/>
            <p:cNvSpPr/>
            <p:nvPr/>
          </p:nvSpPr>
          <p:spPr>
            <a:xfrm>
              <a:off x="52124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CustomShape 24"/>
            <p:cNvSpPr/>
            <p:nvPr/>
          </p:nvSpPr>
          <p:spPr>
            <a:xfrm>
              <a:off x="55494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CustomShape 25"/>
            <p:cNvSpPr/>
            <p:nvPr/>
          </p:nvSpPr>
          <p:spPr>
            <a:xfrm>
              <a:off x="58867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CustomShape 26"/>
            <p:cNvSpPr/>
            <p:nvPr/>
          </p:nvSpPr>
          <p:spPr>
            <a:xfrm>
              <a:off x="62236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CustomShape 27"/>
            <p:cNvSpPr/>
            <p:nvPr/>
          </p:nvSpPr>
          <p:spPr>
            <a:xfrm>
              <a:off x="656064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CustomShape 28"/>
            <p:cNvSpPr/>
            <p:nvPr/>
          </p:nvSpPr>
          <p:spPr>
            <a:xfrm>
              <a:off x="68979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29"/>
            <p:cNvSpPr/>
            <p:nvPr/>
          </p:nvSpPr>
          <p:spPr>
            <a:xfrm>
              <a:off x="723492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CustomShape 30"/>
            <p:cNvSpPr/>
            <p:nvPr/>
          </p:nvSpPr>
          <p:spPr>
            <a:xfrm>
              <a:off x="757188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CustomShape 31"/>
            <p:cNvSpPr/>
            <p:nvPr/>
          </p:nvSpPr>
          <p:spPr>
            <a:xfrm>
              <a:off x="790920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CustomShape 32"/>
            <p:cNvSpPr/>
            <p:nvPr/>
          </p:nvSpPr>
          <p:spPr>
            <a:xfrm>
              <a:off x="8246160" y="1540080"/>
              <a:ext cx="273240" cy="2732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CustomShape 33"/>
            <p:cNvSpPr/>
            <p:nvPr/>
          </p:nvSpPr>
          <p:spPr>
            <a:xfrm>
              <a:off x="52124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34"/>
            <p:cNvSpPr/>
            <p:nvPr/>
          </p:nvSpPr>
          <p:spPr>
            <a:xfrm>
              <a:off x="55494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35"/>
            <p:cNvSpPr/>
            <p:nvPr/>
          </p:nvSpPr>
          <p:spPr>
            <a:xfrm>
              <a:off x="58867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36"/>
            <p:cNvSpPr/>
            <p:nvPr/>
          </p:nvSpPr>
          <p:spPr>
            <a:xfrm>
              <a:off x="62236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37"/>
            <p:cNvSpPr/>
            <p:nvPr/>
          </p:nvSpPr>
          <p:spPr>
            <a:xfrm>
              <a:off x="656064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CustomShape 38"/>
            <p:cNvSpPr/>
            <p:nvPr/>
          </p:nvSpPr>
          <p:spPr>
            <a:xfrm>
              <a:off x="68979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CustomShape 39"/>
            <p:cNvSpPr/>
            <p:nvPr/>
          </p:nvSpPr>
          <p:spPr>
            <a:xfrm>
              <a:off x="723492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CustomShape 40"/>
            <p:cNvSpPr/>
            <p:nvPr/>
          </p:nvSpPr>
          <p:spPr>
            <a:xfrm>
              <a:off x="757188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CustomShape 41"/>
            <p:cNvSpPr/>
            <p:nvPr/>
          </p:nvSpPr>
          <p:spPr>
            <a:xfrm>
              <a:off x="790920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CustomShape 42"/>
            <p:cNvSpPr/>
            <p:nvPr/>
          </p:nvSpPr>
          <p:spPr>
            <a:xfrm>
              <a:off x="8246160" y="187740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43"/>
            <p:cNvSpPr/>
            <p:nvPr/>
          </p:nvSpPr>
          <p:spPr>
            <a:xfrm>
              <a:off x="52124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CustomShape 44"/>
            <p:cNvSpPr/>
            <p:nvPr/>
          </p:nvSpPr>
          <p:spPr>
            <a:xfrm>
              <a:off x="55494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CustomShape 45"/>
            <p:cNvSpPr/>
            <p:nvPr/>
          </p:nvSpPr>
          <p:spPr>
            <a:xfrm>
              <a:off x="58867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46"/>
            <p:cNvSpPr/>
            <p:nvPr/>
          </p:nvSpPr>
          <p:spPr>
            <a:xfrm>
              <a:off x="62236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47"/>
            <p:cNvSpPr/>
            <p:nvPr/>
          </p:nvSpPr>
          <p:spPr>
            <a:xfrm>
              <a:off x="656064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CustomShape 48"/>
            <p:cNvSpPr/>
            <p:nvPr/>
          </p:nvSpPr>
          <p:spPr>
            <a:xfrm>
              <a:off x="68979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CustomShape 49"/>
            <p:cNvSpPr/>
            <p:nvPr/>
          </p:nvSpPr>
          <p:spPr>
            <a:xfrm>
              <a:off x="723492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50"/>
            <p:cNvSpPr/>
            <p:nvPr/>
          </p:nvSpPr>
          <p:spPr>
            <a:xfrm>
              <a:off x="757188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CustomShape 51"/>
            <p:cNvSpPr/>
            <p:nvPr/>
          </p:nvSpPr>
          <p:spPr>
            <a:xfrm>
              <a:off x="790920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52"/>
            <p:cNvSpPr/>
            <p:nvPr/>
          </p:nvSpPr>
          <p:spPr>
            <a:xfrm>
              <a:off x="8246160" y="221472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53"/>
            <p:cNvSpPr/>
            <p:nvPr/>
          </p:nvSpPr>
          <p:spPr>
            <a:xfrm>
              <a:off x="52124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54"/>
            <p:cNvSpPr/>
            <p:nvPr/>
          </p:nvSpPr>
          <p:spPr>
            <a:xfrm>
              <a:off x="55494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55"/>
            <p:cNvSpPr/>
            <p:nvPr/>
          </p:nvSpPr>
          <p:spPr>
            <a:xfrm>
              <a:off x="58867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56"/>
            <p:cNvSpPr/>
            <p:nvPr/>
          </p:nvSpPr>
          <p:spPr>
            <a:xfrm>
              <a:off x="62236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57"/>
            <p:cNvSpPr/>
            <p:nvPr/>
          </p:nvSpPr>
          <p:spPr>
            <a:xfrm>
              <a:off x="656064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CustomShape 58"/>
            <p:cNvSpPr/>
            <p:nvPr/>
          </p:nvSpPr>
          <p:spPr>
            <a:xfrm>
              <a:off x="68979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59"/>
            <p:cNvSpPr/>
            <p:nvPr/>
          </p:nvSpPr>
          <p:spPr>
            <a:xfrm>
              <a:off x="723492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60"/>
            <p:cNvSpPr/>
            <p:nvPr/>
          </p:nvSpPr>
          <p:spPr>
            <a:xfrm>
              <a:off x="757188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61"/>
            <p:cNvSpPr/>
            <p:nvPr/>
          </p:nvSpPr>
          <p:spPr>
            <a:xfrm>
              <a:off x="790920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CustomShape 62"/>
            <p:cNvSpPr/>
            <p:nvPr/>
          </p:nvSpPr>
          <p:spPr>
            <a:xfrm>
              <a:off x="8246160" y="2552040"/>
              <a:ext cx="27324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63"/>
            <p:cNvSpPr/>
            <p:nvPr/>
          </p:nvSpPr>
          <p:spPr>
            <a:xfrm>
              <a:off x="52124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CustomShape 64"/>
            <p:cNvSpPr/>
            <p:nvPr/>
          </p:nvSpPr>
          <p:spPr>
            <a:xfrm>
              <a:off x="55494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65"/>
            <p:cNvSpPr/>
            <p:nvPr/>
          </p:nvSpPr>
          <p:spPr>
            <a:xfrm>
              <a:off x="58867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66"/>
            <p:cNvSpPr/>
            <p:nvPr/>
          </p:nvSpPr>
          <p:spPr>
            <a:xfrm>
              <a:off x="62236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67"/>
            <p:cNvSpPr/>
            <p:nvPr/>
          </p:nvSpPr>
          <p:spPr>
            <a:xfrm>
              <a:off x="656064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68"/>
            <p:cNvSpPr/>
            <p:nvPr/>
          </p:nvSpPr>
          <p:spPr>
            <a:xfrm>
              <a:off x="68979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69"/>
            <p:cNvSpPr/>
            <p:nvPr/>
          </p:nvSpPr>
          <p:spPr>
            <a:xfrm>
              <a:off x="723492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70"/>
            <p:cNvSpPr/>
            <p:nvPr/>
          </p:nvSpPr>
          <p:spPr>
            <a:xfrm>
              <a:off x="757188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CustomShape 71"/>
            <p:cNvSpPr/>
            <p:nvPr/>
          </p:nvSpPr>
          <p:spPr>
            <a:xfrm>
              <a:off x="790920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CustomShape 72"/>
            <p:cNvSpPr/>
            <p:nvPr/>
          </p:nvSpPr>
          <p:spPr>
            <a:xfrm>
              <a:off x="8246160" y="288972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73"/>
            <p:cNvSpPr/>
            <p:nvPr/>
          </p:nvSpPr>
          <p:spPr>
            <a:xfrm>
              <a:off x="52124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74"/>
            <p:cNvSpPr/>
            <p:nvPr/>
          </p:nvSpPr>
          <p:spPr>
            <a:xfrm>
              <a:off x="55494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75"/>
            <p:cNvSpPr/>
            <p:nvPr/>
          </p:nvSpPr>
          <p:spPr>
            <a:xfrm>
              <a:off x="58867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76"/>
            <p:cNvSpPr/>
            <p:nvPr/>
          </p:nvSpPr>
          <p:spPr>
            <a:xfrm>
              <a:off x="62236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77"/>
            <p:cNvSpPr/>
            <p:nvPr/>
          </p:nvSpPr>
          <p:spPr>
            <a:xfrm>
              <a:off x="656064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CustomShape 78"/>
            <p:cNvSpPr/>
            <p:nvPr/>
          </p:nvSpPr>
          <p:spPr>
            <a:xfrm>
              <a:off x="68979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79"/>
            <p:cNvSpPr/>
            <p:nvPr/>
          </p:nvSpPr>
          <p:spPr>
            <a:xfrm>
              <a:off x="723492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80"/>
            <p:cNvSpPr/>
            <p:nvPr/>
          </p:nvSpPr>
          <p:spPr>
            <a:xfrm>
              <a:off x="757188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81"/>
            <p:cNvSpPr/>
            <p:nvPr/>
          </p:nvSpPr>
          <p:spPr>
            <a:xfrm>
              <a:off x="790920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82"/>
            <p:cNvSpPr/>
            <p:nvPr/>
          </p:nvSpPr>
          <p:spPr>
            <a:xfrm>
              <a:off x="8246160" y="3227040"/>
              <a:ext cx="273240" cy="273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83"/>
            <p:cNvSpPr/>
            <p:nvPr/>
          </p:nvSpPr>
          <p:spPr>
            <a:xfrm>
              <a:off x="52124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84"/>
            <p:cNvSpPr/>
            <p:nvPr/>
          </p:nvSpPr>
          <p:spPr>
            <a:xfrm>
              <a:off x="55494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85"/>
            <p:cNvSpPr/>
            <p:nvPr/>
          </p:nvSpPr>
          <p:spPr>
            <a:xfrm>
              <a:off x="58867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86"/>
            <p:cNvSpPr/>
            <p:nvPr/>
          </p:nvSpPr>
          <p:spPr>
            <a:xfrm>
              <a:off x="62236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87"/>
            <p:cNvSpPr/>
            <p:nvPr/>
          </p:nvSpPr>
          <p:spPr>
            <a:xfrm>
              <a:off x="656064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88"/>
            <p:cNvSpPr/>
            <p:nvPr/>
          </p:nvSpPr>
          <p:spPr>
            <a:xfrm>
              <a:off x="68979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89"/>
            <p:cNvSpPr/>
            <p:nvPr/>
          </p:nvSpPr>
          <p:spPr>
            <a:xfrm>
              <a:off x="723492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90"/>
            <p:cNvSpPr/>
            <p:nvPr/>
          </p:nvSpPr>
          <p:spPr>
            <a:xfrm>
              <a:off x="757188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91"/>
            <p:cNvSpPr/>
            <p:nvPr/>
          </p:nvSpPr>
          <p:spPr>
            <a:xfrm>
              <a:off x="790920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92"/>
            <p:cNvSpPr/>
            <p:nvPr/>
          </p:nvSpPr>
          <p:spPr>
            <a:xfrm>
              <a:off x="8246160" y="356400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93"/>
            <p:cNvSpPr/>
            <p:nvPr/>
          </p:nvSpPr>
          <p:spPr>
            <a:xfrm>
              <a:off x="52124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94"/>
            <p:cNvSpPr/>
            <p:nvPr/>
          </p:nvSpPr>
          <p:spPr>
            <a:xfrm>
              <a:off x="55494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CustomShape 95"/>
            <p:cNvSpPr/>
            <p:nvPr/>
          </p:nvSpPr>
          <p:spPr>
            <a:xfrm>
              <a:off x="58867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96"/>
            <p:cNvSpPr/>
            <p:nvPr/>
          </p:nvSpPr>
          <p:spPr>
            <a:xfrm>
              <a:off x="62236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97"/>
            <p:cNvSpPr/>
            <p:nvPr/>
          </p:nvSpPr>
          <p:spPr>
            <a:xfrm>
              <a:off x="656064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98"/>
            <p:cNvSpPr/>
            <p:nvPr/>
          </p:nvSpPr>
          <p:spPr>
            <a:xfrm>
              <a:off x="68979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99"/>
            <p:cNvSpPr/>
            <p:nvPr/>
          </p:nvSpPr>
          <p:spPr>
            <a:xfrm>
              <a:off x="723492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CustomShape 100"/>
            <p:cNvSpPr/>
            <p:nvPr/>
          </p:nvSpPr>
          <p:spPr>
            <a:xfrm>
              <a:off x="757188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CustomShape 101"/>
            <p:cNvSpPr/>
            <p:nvPr/>
          </p:nvSpPr>
          <p:spPr>
            <a:xfrm>
              <a:off x="790920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CustomShape 102"/>
            <p:cNvSpPr/>
            <p:nvPr/>
          </p:nvSpPr>
          <p:spPr>
            <a:xfrm>
              <a:off x="8246160" y="3901680"/>
              <a:ext cx="27324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" name="Object 1"/>
          <p:cNvGraphicFramePr/>
          <p:nvPr/>
        </p:nvGraphicFramePr>
        <p:xfrm>
          <a:off x="1514880" y="2043000"/>
          <a:ext cx="6119280" cy="10778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94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514880" y="2043000"/>
                    <a:ext cx="6119280" cy="10778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944" name="TextShape 2"/>
          <p:cNvSpPr txBox="1"/>
          <p:nvPr/>
        </p:nvSpPr>
        <p:spPr>
          <a:xfrm>
            <a:off x="1371600" y="1554480"/>
            <a:ext cx="6858000" cy="1919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C059"/>
              </a:rPr>
              <a:t>IN </a:t>
            </a:r>
            <a:r>
              <a:rPr b="0" lang="en-US" sz="1800" spc="-1" strike="noStrike">
                <a:latin typeface="C059"/>
              </a:rPr>
              <a:t>THE </a:t>
            </a:r>
            <a:r>
              <a:rPr b="0" lang="en-US" sz="1800" spc="-1" strike="noStrike">
                <a:latin typeface="C059"/>
              </a:rPr>
              <a:t>HIG</a:t>
            </a:r>
            <a:r>
              <a:rPr b="0" lang="en-US" sz="1800" spc="-1" strike="noStrike">
                <a:latin typeface="C059"/>
              </a:rPr>
              <a:t>HLI</a:t>
            </a:r>
            <a:r>
              <a:rPr b="0" lang="en-US" sz="1800" spc="-1" strike="noStrike">
                <a:latin typeface="C059"/>
              </a:rPr>
              <a:t>GHT</a:t>
            </a:r>
            <a:r>
              <a:rPr b="0" lang="en-US" sz="1800" spc="-1" strike="noStrike">
                <a:latin typeface="C059"/>
              </a:rPr>
              <a:t>S </a:t>
            </a:r>
            <a:endParaRPr b="0" lang="en-US" sz="1800" spc="-1" strike="noStrike">
              <a:latin typeface="C059"/>
            </a:endParaRPr>
          </a:p>
          <a:p>
            <a:endParaRPr b="0" lang="en-US" sz="1800" spc="-1" strike="noStrike">
              <a:latin typeface="C059"/>
            </a:endParaRPr>
          </a:p>
          <a:p>
            <a:r>
              <a:rPr b="1" lang="en-US" sz="1800" spc="-1" strike="noStrike">
                <a:latin typeface="C059"/>
              </a:rPr>
              <a:t>CO</a:t>
            </a:r>
            <a:r>
              <a:rPr b="1" lang="en-US" sz="1800" spc="-1" strike="noStrike">
                <a:latin typeface="C059"/>
              </a:rPr>
              <a:t>DE </a:t>
            </a:r>
            <a:r>
              <a:rPr b="1" lang="en-US" sz="1800" spc="-1" strike="noStrike">
                <a:latin typeface="C059"/>
              </a:rPr>
              <a:t>FO</a:t>
            </a:r>
            <a:r>
              <a:rPr b="1" lang="en-US" sz="1800" spc="-1" strike="noStrike">
                <a:latin typeface="C059"/>
              </a:rPr>
              <a:t>R </a:t>
            </a:r>
            <a:r>
              <a:rPr b="1" lang="en-US" sz="1800" spc="-1" strike="noStrike">
                <a:latin typeface="C059"/>
              </a:rPr>
              <a:t>AFR</a:t>
            </a:r>
            <a:r>
              <a:rPr b="1" lang="en-US" sz="1800" spc="-1" strike="noStrike">
                <a:latin typeface="C059"/>
              </a:rPr>
              <a:t>ICA  </a:t>
            </a:r>
            <a:r>
              <a:rPr b="1" lang="en-US" sz="1800" spc="-1" strike="noStrike">
                <a:latin typeface="C059"/>
              </a:rPr>
              <a:t>| </a:t>
            </a:r>
            <a:r>
              <a:rPr b="1" lang="en-US" sz="1800" spc="-1" strike="noStrike">
                <a:latin typeface="C059"/>
              </a:rPr>
              <a:t>ope</a:t>
            </a:r>
            <a:r>
              <a:rPr b="1" lang="en-US" sz="1800" spc="-1" strike="noStrike">
                <a:latin typeface="C059"/>
              </a:rPr>
              <a:t>nafr</a:t>
            </a:r>
            <a:r>
              <a:rPr b="1" lang="en-US" sz="1800" spc="-1" strike="noStrike">
                <a:latin typeface="C059"/>
              </a:rPr>
              <a:t>ica.</a:t>
            </a:r>
            <a:r>
              <a:rPr b="1" lang="en-US" sz="1800" spc="-1" strike="noStrike">
                <a:latin typeface="C059"/>
              </a:rPr>
              <a:t>net</a:t>
            </a:r>
            <a:endParaRPr b="0" lang="en-US" sz="1800" spc="-1" strike="noStrike">
              <a:latin typeface="C059"/>
            </a:endParaRPr>
          </a:p>
          <a:p>
            <a:endParaRPr b="0" lang="en-US" sz="1800" spc="-1" strike="noStrike">
              <a:latin typeface="C059"/>
            </a:endParaRPr>
          </a:p>
          <a:p>
            <a:r>
              <a:rPr b="1" lang="en-US" sz="1800" spc="-1" strike="noStrike">
                <a:latin typeface="C059"/>
              </a:rPr>
              <a:t>Pro</a:t>
            </a:r>
            <a:r>
              <a:rPr b="1" lang="en-US" sz="1800" spc="-1" strike="noStrike">
                <a:latin typeface="C059"/>
              </a:rPr>
              <a:t>vide</a:t>
            </a:r>
            <a:r>
              <a:rPr b="1" lang="en-US" sz="1800" spc="-1" strike="noStrike">
                <a:latin typeface="C059"/>
              </a:rPr>
              <a:t>s an </a:t>
            </a:r>
            <a:r>
              <a:rPr b="1" lang="en-US" sz="1800" spc="-1" strike="noStrike">
                <a:latin typeface="C059"/>
              </a:rPr>
              <a:t>ope</a:t>
            </a:r>
            <a:r>
              <a:rPr b="1" lang="en-US" sz="1800" spc="-1" strike="noStrike">
                <a:latin typeface="C059"/>
              </a:rPr>
              <a:t>n </a:t>
            </a:r>
            <a:r>
              <a:rPr b="1" lang="en-US" sz="1800" spc="-1" strike="noStrike">
                <a:latin typeface="C059"/>
              </a:rPr>
              <a:t>data </a:t>
            </a:r>
            <a:r>
              <a:rPr b="1" lang="en-US" sz="1800" spc="-1" strike="noStrike">
                <a:latin typeface="C059"/>
              </a:rPr>
              <a:t>plat</a:t>
            </a:r>
            <a:r>
              <a:rPr b="1" lang="en-US" sz="1800" spc="-1" strike="noStrike">
                <a:latin typeface="C059"/>
              </a:rPr>
              <a:t>for</a:t>
            </a:r>
            <a:r>
              <a:rPr b="1" lang="en-US" sz="1800" spc="-1" strike="noStrike">
                <a:latin typeface="C059"/>
              </a:rPr>
              <a:t>m </a:t>
            </a:r>
            <a:r>
              <a:rPr b="1" lang="en-US" sz="1800" spc="-1" strike="noStrike">
                <a:latin typeface="C059"/>
              </a:rPr>
              <a:t>for </a:t>
            </a:r>
            <a:r>
              <a:rPr b="1" lang="en-US" sz="1800" spc="-1" strike="noStrike">
                <a:latin typeface="C059"/>
              </a:rPr>
              <a:t>For</a:t>
            </a:r>
            <a:r>
              <a:rPr b="1" lang="en-US" sz="1800" spc="-1" strike="noStrike">
                <a:latin typeface="C059"/>
              </a:rPr>
              <a:t>eign </a:t>
            </a:r>
            <a:r>
              <a:rPr b="1" lang="en-US" sz="1800" spc="-1" strike="noStrike">
                <a:latin typeface="C059"/>
              </a:rPr>
              <a:t>org</a:t>
            </a:r>
            <a:r>
              <a:rPr b="1" lang="en-US" sz="1800" spc="-1" strike="noStrike">
                <a:latin typeface="C059"/>
              </a:rPr>
              <a:t>aniz</a:t>
            </a:r>
            <a:r>
              <a:rPr b="1" lang="en-US" sz="1800" spc="-1" strike="noStrike">
                <a:latin typeface="C059"/>
              </a:rPr>
              <a:t>atio</a:t>
            </a:r>
            <a:r>
              <a:rPr b="1" lang="en-US" sz="1800" spc="-1" strike="noStrike">
                <a:latin typeface="C059"/>
              </a:rPr>
              <a:t>ns </a:t>
            </a:r>
            <a:r>
              <a:rPr b="1" lang="en-US" sz="1800" spc="-1" strike="noStrike">
                <a:latin typeface="C059"/>
              </a:rPr>
              <a:t>to </a:t>
            </a:r>
            <a:r>
              <a:rPr b="1" lang="en-US" sz="1800" spc="-1" strike="noStrike">
                <a:latin typeface="C059"/>
              </a:rPr>
              <a:t>min</a:t>
            </a:r>
            <a:r>
              <a:rPr b="1" lang="en-US" sz="1800" spc="-1" strike="noStrike">
                <a:latin typeface="C059"/>
              </a:rPr>
              <a:t>e </a:t>
            </a:r>
            <a:r>
              <a:rPr b="1" lang="en-US" sz="1800" spc="-1" strike="noStrike">
                <a:latin typeface="C059"/>
              </a:rPr>
              <a:t>abo</a:t>
            </a:r>
            <a:r>
              <a:rPr b="1" lang="en-US" sz="1800" spc="-1" strike="noStrike">
                <a:latin typeface="C059"/>
              </a:rPr>
              <a:t>ut </a:t>
            </a:r>
            <a:r>
              <a:rPr b="1" lang="en-US" sz="1800" spc="-1" strike="noStrike">
                <a:latin typeface="C059"/>
              </a:rPr>
              <a:t>the </a:t>
            </a:r>
            <a:r>
              <a:rPr b="1" lang="en-US" sz="1800" spc="-1" strike="noStrike">
                <a:latin typeface="C059"/>
              </a:rPr>
              <a:t>Afri</a:t>
            </a:r>
            <a:r>
              <a:rPr b="1" lang="en-US" sz="1800" spc="-1" strike="noStrike">
                <a:latin typeface="C059"/>
              </a:rPr>
              <a:t>can </a:t>
            </a:r>
            <a:r>
              <a:rPr b="1" lang="en-US" sz="1800" spc="-1" strike="noStrike">
                <a:latin typeface="C059"/>
              </a:rPr>
              <a:t>ecos</a:t>
            </a:r>
            <a:r>
              <a:rPr b="1" lang="en-US" sz="1800" spc="-1" strike="noStrike">
                <a:latin typeface="C059"/>
              </a:rPr>
              <a:t>yste</a:t>
            </a:r>
            <a:r>
              <a:rPr b="1" lang="en-US" sz="1800" spc="-1" strike="noStrike">
                <a:latin typeface="C059"/>
              </a:rPr>
              <a:t>m, </a:t>
            </a:r>
            <a:r>
              <a:rPr b="1" lang="en-US" sz="1800" spc="-1" strike="noStrike">
                <a:latin typeface="C059"/>
              </a:rPr>
              <a:t>gen</a:t>
            </a:r>
            <a:r>
              <a:rPr b="1" lang="en-US" sz="1800" spc="-1" strike="noStrike">
                <a:latin typeface="C059"/>
              </a:rPr>
              <a:t>der </a:t>
            </a:r>
            <a:r>
              <a:rPr b="1" lang="en-US" sz="1800" spc="-1" strike="noStrike">
                <a:latin typeface="C059"/>
              </a:rPr>
              <a:t>equ</a:t>
            </a:r>
            <a:r>
              <a:rPr b="1" lang="en-US" sz="1800" spc="-1" strike="noStrike">
                <a:latin typeface="C059"/>
              </a:rPr>
              <a:t>ality</a:t>
            </a:r>
            <a:r>
              <a:rPr b="1" lang="en-US" sz="1800" spc="-1" strike="noStrike">
                <a:latin typeface="C059"/>
              </a:rPr>
              <a:t>, </a:t>
            </a:r>
            <a:r>
              <a:rPr b="1" lang="en-US" sz="1800" spc="-1" strike="noStrike">
                <a:latin typeface="C059"/>
              </a:rPr>
              <a:t>emp</a:t>
            </a:r>
            <a:r>
              <a:rPr b="1" lang="en-US" sz="1800" spc="-1" strike="noStrike">
                <a:latin typeface="C059"/>
              </a:rPr>
              <a:t>loy</a:t>
            </a:r>
            <a:r>
              <a:rPr b="1" lang="en-US" sz="1800" spc="-1" strike="noStrike">
                <a:latin typeface="C059"/>
              </a:rPr>
              <a:t>men</a:t>
            </a:r>
            <a:r>
              <a:rPr b="1" lang="en-US" sz="1800" spc="-1" strike="noStrike">
                <a:latin typeface="C059"/>
              </a:rPr>
              <a:t>t </a:t>
            </a:r>
            <a:r>
              <a:rPr b="1" lang="en-US" sz="1800" spc="-1" strike="noStrike">
                <a:latin typeface="C059"/>
              </a:rPr>
              <a:t>rati</a:t>
            </a:r>
            <a:r>
              <a:rPr b="1" lang="en-US" sz="1800" spc="-1" strike="noStrike">
                <a:latin typeface="C059"/>
              </a:rPr>
              <a:t>o, </a:t>
            </a:r>
            <a:r>
              <a:rPr b="1" lang="en-US" sz="1800" spc="-1" strike="noStrike">
                <a:latin typeface="C059"/>
              </a:rPr>
              <a:t>ear</a:t>
            </a:r>
            <a:r>
              <a:rPr b="1" lang="en-US" sz="1800" spc="-1" strike="noStrike">
                <a:latin typeface="C059"/>
              </a:rPr>
              <a:t>nin</a:t>
            </a:r>
            <a:r>
              <a:rPr b="1" lang="en-US" sz="1800" spc="-1" strike="noStrike">
                <a:latin typeface="C059"/>
              </a:rPr>
              <a:t>g </a:t>
            </a:r>
            <a:r>
              <a:rPr b="1" lang="en-US" sz="1800" spc="-1" strike="noStrike">
                <a:latin typeface="C059"/>
              </a:rPr>
              <a:t>anal</a:t>
            </a:r>
            <a:r>
              <a:rPr b="1" lang="en-US" sz="1800" spc="-1" strike="noStrike">
                <a:latin typeface="C059"/>
              </a:rPr>
              <a:t>ysis, </a:t>
            </a:r>
            <a:r>
              <a:rPr b="1" lang="en-US" sz="1800" spc="-1" strike="noStrike">
                <a:latin typeface="C059"/>
              </a:rPr>
              <a:t>and </a:t>
            </a:r>
            <a:r>
              <a:rPr b="1" lang="en-US" sz="1800" spc="-1" strike="noStrike">
                <a:latin typeface="C059"/>
              </a:rPr>
              <a:t>lots </a:t>
            </a:r>
            <a:r>
              <a:rPr b="1" lang="en-US" sz="1800" spc="-1" strike="noStrike">
                <a:latin typeface="C059"/>
              </a:rPr>
              <a:t>mor</a:t>
            </a:r>
            <a:r>
              <a:rPr b="1" lang="en-US" sz="1800" spc="-1" strike="noStrike">
                <a:latin typeface="C059"/>
              </a:rPr>
              <a:t>e</a:t>
            </a:r>
            <a:endParaRPr b="0" lang="en-US" sz="1800" spc="-1" strike="noStrike">
              <a:latin typeface="C059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V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G 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W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H 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P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C</a:t>
            </a:r>
            <a:r>
              <a:rPr b="1" lang="en-US" sz="44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endParaRPr b="1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TextShape 1"/>
          <p:cNvSpPr txBox="1"/>
          <p:nvPr/>
        </p:nvSpPr>
        <p:spPr>
          <a:xfrm>
            <a:off x="567720" y="599040"/>
            <a:ext cx="6286680" cy="409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B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K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k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v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l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f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w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k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f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’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v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. </a:t>
            </a:r>
            <a:br/>
            <a:br/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z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,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l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f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l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k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b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.</a:t>
            </a:r>
            <a:br/>
            <a:br/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w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w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2400" spc="-1" strike="noStrike">
                <a:solidFill>
                  <a:srgbClr val="ffffff"/>
                </a:solidFill>
                <a:latin typeface="Avenir LT Std"/>
                <a:ea typeface="Roboto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47" name="Group 2"/>
          <p:cNvGrpSpPr/>
          <p:nvPr/>
        </p:nvGrpSpPr>
        <p:grpSpPr>
          <a:xfrm>
            <a:off x="6990120" y="577080"/>
            <a:ext cx="1719720" cy="1721520"/>
            <a:chOff x="6990120" y="577080"/>
            <a:chExt cx="1719720" cy="1721520"/>
          </a:xfrm>
        </p:grpSpPr>
        <p:sp>
          <p:nvSpPr>
            <p:cNvPr id="948" name="CustomShape 3"/>
            <p:cNvSpPr/>
            <p:nvPr/>
          </p:nvSpPr>
          <p:spPr>
            <a:xfrm>
              <a:off x="6990120" y="577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4"/>
            <p:cNvSpPr/>
            <p:nvPr/>
          </p:nvSpPr>
          <p:spPr>
            <a:xfrm>
              <a:off x="7165440" y="577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5"/>
            <p:cNvSpPr/>
            <p:nvPr/>
          </p:nvSpPr>
          <p:spPr>
            <a:xfrm>
              <a:off x="7340760" y="577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6"/>
            <p:cNvSpPr/>
            <p:nvPr/>
          </p:nvSpPr>
          <p:spPr>
            <a:xfrm>
              <a:off x="7516080" y="577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CustomShape 7"/>
            <p:cNvSpPr/>
            <p:nvPr/>
          </p:nvSpPr>
          <p:spPr>
            <a:xfrm>
              <a:off x="7691400" y="577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CustomShape 8"/>
            <p:cNvSpPr/>
            <p:nvPr/>
          </p:nvSpPr>
          <p:spPr>
            <a:xfrm>
              <a:off x="7866720" y="577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9"/>
            <p:cNvSpPr/>
            <p:nvPr/>
          </p:nvSpPr>
          <p:spPr>
            <a:xfrm>
              <a:off x="8042040" y="577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CustomShape 10"/>
            <p:cNvSpPr/>
            <p:nvPr/>
          </p:nvSpPr>
          <p:spPr>
            <a:xfrm>
              <a:off x="8217000" y="577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CustomShape 11"/>
            <p:cNvSpPr/>
            <p:nvPr/>
          </p:nvSpPr>
          <p:spPr>
            <a:xfrm>
              <a:off x="8392680" y="577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CustomShape 12"/>
            <p:cNvSpPr/>
            <p:nvPr/>
          </p:nvSpPr>
          <p:spPr>
            <a:xfrm>
              <a:off x="8567640" y="577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13"/>
            <p:cNvSpPr/>
            <p:nvPr/>
          </p:nvSpPr>
          <p:spPr>
            <a:xfrm>
              <a:off x="6990120" y="752760"/>
              <a:ext cx="14220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CustomShape 14"/>
            <p:cNvSpPr/>
            <p:nvPr/>
          </p:nvSpPr>
          <p:spPr>
            <a:xfrm>
              <a:off x="7165440" y="752760"/>
              <a:ext cx="14184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CustomShape 15"/>
            <p:cNvSpPr/>
            <p:nvPr/>
          </p:nvSpPr>
          <p:spPr>
            <a:xfrm>
              <a:off x="7340760" y="752760"/>
              <a:ext cx="14220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CustomShape 16"/>
            <p:cNvSpPr/>
            <p:nvPr/>
          </p:nvSpPr>
          <p:spPr>
            <a:xfrm>
              <a:off x="7516080" y="752760"/>
              <a:ext cx="14184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CustomShape 17"/>
            <p:cNvSpPr/>
            <p:nvPr/>
          </p:nvSpPr>
          <p:spPr>
            <a:xfrm>
              <a:off x="7691400" y="752760"/>
              <a:ext cx="14184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CustomShape 18"/>
            <p:cNvSpPr/>
            <p:nvPr/>
          </p:nvSpPr>
          <p:spPr>
            <a:xfrm>
              <a:off x="7866720" y="752760"/>
              <a:ext cx="14184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CustomShape 19"/>
            <p:cNvSpPr/>
            <p:nvPr/>
          </p:nvSpPr>
          <p:spPr>
            <a:xfrm>
              <a:off x="8042040" y="752760"/>
              <a:ext cx="14184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CustomShape 20"/>
            <p:cNvSpPr/>
            <p:nvPr/>
          </p:nvSpPr>
          <p:spPr>
            <a:xfrm>
              <a:off x="8217000" y="752760"/>
              <a:ext cx="14220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CustomShape 21"/>
            <p:cNvSpPr/>
            <p:nvPr/>
          </p:nvSpPr>
          <p:spPr>
            <a:xfrm>
              <a:off x="8392680" y="752760"/>
              <a:ext cx="14184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22"/>
            <p:cNvSpPr/>
            <p:nvPr/>
          </p:nvSpPr>
          <p:spPr>
            <a:xfrm>
              <a:off x="8567640" y="752760"/>
              <a:ext cx="142200" cy="1418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CustomShape 23"/>
            <p:cNvSpPr/>
            <p:nvPr/>
          </p:nvSpPr>
          <p:spPr>
            <a:xfrm>
              <a:off x="6990120" y="928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CustomShape 24"/>
            <p:cNvSpPr/>
            <p:nvPr/>
          </p:nvSpPr>
          <p:spPr>
            <a:xfrm>
              <a:off x="7165440" y="928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CustomShape 25"/>
            <p:cNvSpPr/>
            <p:nvPr/>
          </p:nvSpPr>
          <p:spPr>
            <a:xfrm>
              <a:off x="7340760" y="928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CustomShape 26"/>
            <p:cNvSpPr/>
            <p:nvPr/>
          </p:nvSpPr>
          <p:spPr>
            <a:xfrm>
              <a:off x="7516080" y="928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CustomShape 27"/>
            <p:cNvSpPr/>
            <p:nvPr/>
          </p:nvSpPr>
          <p:spPr>
            <a:xfrm>
              <a:off x="7691400" y="928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CustomShape 28"/>
            <p:cNvSpPr/>
            <p:nvPr/>
          </p:nvSpPr>
          <p:spPr>
            <a:xfrm>
              <a:off x="7866720" y="928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CustomShape 29"/>
            <p:cNvSpPr/>
            <p:nvPr/>
          </p:nvSpPr>
          <p:spPr>
            <a:xfrm>
              <a:off x="8042040" y="928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30"/>
            <p:cNvSpPr/>
            <p:nvPr/>
          </p:nvSpPr>
          <p:spPr>
            <a:xfrm>
              <a:off x="8217000" y="928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31"/>
            <p:cNvSpPr/>
            <p:nvPr/>
          </p:nvSpPr>
          <p:spPr>
            <a:xfrm>
              <a:off x="8392680" y="928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32"/>
            <p:cNvSpPr/>
            <p:nvPr/>
          </p:nvSpPr>
          <p:spPr>
            <a:xfrm>
              <a:off x="8567640" y="928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33"/>
            <p:cNvSpPr/>
            <p:nvPr/>
          </p:nvSpPr>
          <p:spPr>
            <a:xfrm>
              <a:off x="6990120" y="1103400"/>
              <a:ext cx="14220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34"/>
            <p:cNvSpPr/>
            <p:nvPr/>
          </p:nvSpPr>
          <p:spPr>
            <a:xfrm>
              <a:off x="7165440" y="1103400"/>
              <a:ext cx="14184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CustomShape 35"/>
            <p:cNvSpPr/>
            <p:nvPr/>
          </p:nvSpPr>
          <p:spPr>
            <a:xfrm>
              <a:off x="7340760" y="1103400"/>
              <a:ext cx="14220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36"/>
            <p:cNvSpPr/>
            <p:nvPr/>
          </p:nvSpPr>
          <p:spPr>
            <a:xfrm>
              <a:off x="7516080" y="1103400"/>
              <a:ext cx="14184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37"/>
            <p:cNvSpPr/>
            <p:nvPr/>
          </p:nvSpPr>
          <p:spPr>
            <a:xfrm>
              <a:off x="7691400" y="1103400"/>
              <a:ext cx="14184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38"/>
            <p:cNvSpPr/>
            <p:nvPr/>
          </p:nvSpPr>
          <p:spPr>
            <a:xfrm>
              <a:off x="7866720" y="1103400"/>
              <a:ext cx="14184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CustomShape 39"/>
            <p:cNvSpPr/>
            <p:nvPr/>
          </p:nvSpPr>
          <p:spPr>
            <a:xfrm>
              <a:off x="8042040" y="1103400"/>
              <a:ext cx="14184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40"/>
            <p:cNvSpPr/>
            <p:nvPr/>
          </p:nvSpPr>
          <p:spPr>
            <a:xfrm>
              <a:off x="8217000" y="1103400"/>
              <a:ext cx="14220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41"/>
            <p:cNvSpPr/>
            <p:nvPr/>
          </p:nvSpPr>
          <p:spPr>
            <a:xfrm>
              <a:off x="8392680" y="1103400"/>
              <a:ext cx="14184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42"/>
            <p:cNvSpPr/>
            <p:nvPr/>
          </p:nvSpPr>
          <p:spPr>
            <a:xfrm>
              <a:off x="8567640" y="1103400"/>
              <a:ext cx="142200" cy="142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43"/>
            <p:cNvSpPr/>
            <p:nvPr/>
          </p:nvSpPr>
          <p:spPr>
            <a:xfrm>
              <a:off x="6990120" y="1279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44"/>
            <p:cNvSpPr/>
            <p:nvPr/>
          </p:nvSpPr>
          <p:spPr>
            <a:xfrm>
              <a:off x="7165440" y="1279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CustomShape 45"/>
            <p:cNvSpPr/>
            <p:nvPr/>
          </p:nvSpPr>
          <p:spPr>
            <a:xfrm>
              <a:off x="7340760" y="1279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46"/>
            <p:cNvSpPr/>
            <p:nvPr/>
          </p:nvSpPr>
          <p:spPr>
            <a:xfrm>
              <a:off x="7516080" y="1279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47"/>
            <p:cNvSpPr/>
            <p:nvPr/>
          </p:nvSpPr>
          <p:spPr>
            <a:xfrm>
              <a:off x="7691400" y="1279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48"/>
            <p:cNvSpPr/>
            <p:nvPr/>
          </p:nvSpPr>
          <p:spPr>
            <a:xfrm>
              <a:off x="7866720" y="1279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CustomShape 49"/>
            <p:cNvSpPr/>
            <p:nvPr/>
          </p:nvSpPr>
          <p:spPr>
            <a:xfrm>
              <a:off x="8042040" y="1279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50"/>
            <p:cNvSpPr/>
            <p:nvPr/>
          </p:nvSpPr>
          <p:spPr>
            <a:xfrm>
              <a:off x="8217000" y="1279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CustomShape 51"/>
            <p:cNvSpPr/>
            <p:nvPr/>
          </p:nvSpPr>
          <p:spPr>
            <a:xfrm>
              <a:off x="8392680" y="127908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CustomShape 52"/>
            <p:cNvSpPr/>
            <p:nvPr/>
          </p:nvSpPr>
          <p:spPr>
            <a:xfrm>
              <a:off x="8567640" y="127908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CustomShape 53"/>
            <p:cNvSpPr/>
            <p:nvPr/>
          </p:nvSpPr>
          <p:spPr>
            <a:xfrm>
              <a:off x="6990120" y="145440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54"/>
            <p:cNvSpPr/>
            <p:nvPr/>
          </p:nvSpPr>
          <p:spPr>
            <a:xfrm>
              <a:off x="7165440" y="145440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CustomShape 55"/>
            <p:cNvSpPr/>
            <p:nvPr/>
          </p:nvSpPr>
          <p:spPr>
            <a:xfrm>
              <a:off x="7340760" y="145440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CustomShape 56"/>
            <p:cNvSpPr/>
            <p:nvPr/>
          </p:nvSpPr>
          <p:spPr>
            <a:xfrm>
              <a:off x="7516080" y="145440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57"/>
            <p:cNvSpPr/>
            <p:nvPr/>
          </p:nvSpPr>
          <p:spPr>
            <a:xfrm>
              <a:off x="7691400" y="145440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CustomShape 58"/>
            <p:cNvSpPr/>
            <p:nvPr/>
          </p:nvSpPr>
          <p:spPr>
            <a:xfrm>
              <a:off x="7866720" y="145440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CustomShape 59"/>
            <p:cNvSpPr/>
            <p:nvPr/>
          </p:nvSpPr>
          <p:spPr>
            <a:xfrm>
              <a:off x="8042040" y="145440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CustomShape 60"/>
            <p:cNvSpPr/>
            <p:nvPr/>
          </p:nvSpPr>
          <p:spPr>
            <a:xfrm>
              <a:off x="8217000" y="145440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61"/>
            <p:cNvSpPr/>
            <p:nvPr/>
          </p:nvSpPr>
          <p:spPr>
            <a:xfrm>
              <a:off x="8392680" y="1454400"/>
              <a:ext cx="14184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62"/>
            <p:cNvSpPr/>
            <p:nvPr/>
          </p:nvSpPr>
          <p:spPr>
            <a:xfrm>
              <a:off x="8567640" y="1454400"/>
              <a:ext cx="142200" cy="14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CustomShape 63"/>
            <p:cNvSpPr/>
            <p:nvPr/>
          </p:nvSpPr>
          <p:spPr>
            <a:xfrm>
              <a:off x="6990120" y="1630080"/>
              <a:ext cx="14220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CustomShape 64"/>
            <p:cNvSpPr/>
            <p:nvPr/>
          </p:nvSpPr>
          <p:spPr>
            <a:xfrm>
              <a:off x="7165440" y="1630080"/>
              <a:ext cx="14184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CustomShape 65"/>
            <p:cNvSpPr/>
            <p:nvPr/>
          </p:nvSpPr>
          <p:spPr>
            <a:xfrm>
              <a:off x="7340760" y="1630080"/>
              <a:ext cx="14220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CustomShape 66"/>
            <p:cNvSpPr/>
            <p:nvPr/>
          </p:nvSpPr>
          <p:spPr>
            <a:xfrm>
              <a:off x="7516080" y="1630080"/>
              <a:ext cx="14184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CustomShape 67"/>
            <p:cNvSpPr/>
            <p:nvPr/>
          </p:nvSpPr>
          <p:spPr>
            <a:xfrm>
              <a:off x="7691400" y="1630080"/>
              <a:ext cx="14184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68"/>
            <p:cNvSpPr/>
            <p:nvPr/>
          </p:nvSpPr>
          <p:spPr>
            <a:xfrm>
              <a:off x="7866720" y="1630080"/>
              <a:ext cx="14184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69"/>
            <p:cNvSpPr/>
            <p:nvPr/>
          </p:nvSpPr>
          <p:spPr>
            <a:xfrm>
              <a:off x="8042040" y="1630080"/>
              <a:ext cx="14184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70"/>
            <p:cNvSpPr/>
            <p:nvPr/>
          </p:nvSpPr>
          <p:spPr>
            <a:xfrm>
              <a:off x="8217000" y="1630080"/>
              <a:ext cx="14220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CustomShape 71"/>
            <p:cNvSpPr/>
            <p:nvPr/>
          </p:nvSpPr>
          <p:spPr>
            <a:xfrm>
              <a:off x="8392680" y="1630080"/>
              <a:ext cx="14184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CustomShape 72"/>
            <p:cNvSpPr/>
            <p:nvPr/>
          </p:nvSpPr>
          <p:spPr>
            <a:xfrm>
              <a:off x="8567640" y="1630080"/>
              <a:ext cx="142200" cy="141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73"/>
            <p:cNvSpPr/>
            <p:nvPr/>
          </p:nvSpPr>
          <p:spPr>
            <a:xfrm>
              <a:off x="6990120" y="1805400"/>
              <a:ext cx="14220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CustomShape 74"/>
            <p:cNvSpPr/>
            <p:nvPr/>
          </p:nvSpPr>
          <p:spPr>
            <a:xfrm>
              <a:off x="7165440" y="180540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CustomShape 75"/>
            <p:cNvSpPr/>
            <p:nvPr/>
          </p:nvSpPr>
          <p:spPr>
            <a:xfrm>
              <a:off x="7340760" y="1805400"/>
              <a:ext cx="14220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CustomShape 76"/>
            <p:cNvSpPr/>
            <p:nvPr/>
          </p:nvSpPr>
          <p:spPr>
            <a:xfrm>
              <a:off x="7516080" y="180540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CustomShape 77"/>
            <p:cNvSpPr/>
            <p:nvPr/>
          </p:nvSpPr>
          <p:spPr>
            <a:xfrm>
              <a:off x="7691400" y="180540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CustomShape 78"/>
            <p:cNvSpPr/>
            <p:nvPr/>
          </p:nvSpPr>
          <p:spPr>
            <a:xfrm>
              <a:off x="7866720" y="180540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CustomShape 79"/>
            <p:cNvSpPr/>
            <p:nvPr/>
          </p:nvSpPr>
          <p:spPr>
            <a:xfrm>
              <a:off x="8042040" y="180540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80"/>
            <p:cNvSpPr/>
            <p:nvPr/>
          </p:nvSpPr>
          <p:spPr>
            <a:xfrm>
              <a:off x="8217000" y="1805400"/>
              <a:ext cx="14220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81"/>
            <p:cNvSpPr/>
            <p:nvPr/>
          </p:nvSpPr>
          <p:spPr>
            <a:xfrm>
              <a:off x="8392680" y="180540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CustomShape 82"/>
            <p:cNvSpPr/>
            <p:nvPr/>
          </p:nvSpPr>
          <p:spPr>
            <a:xfrm>
              <a:off x="8567640" y="1805400"/>
              <a:ext cx="14220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CustomShape 83"/>
            <p:cNvSpPr/>
            <p:nvPr/>
          </p:nvSpPr>
          <p:spPr>
            <a:xfrm>
              <a:off x="6990120" y="1980720"/>
              <a:ext cx="14220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CustomShape 84"/>
            <p:cNvSpPr/>
            <p:nvPr/>
          </p:nvSpPr>
          <p:spPr>
            <a:xfrm>
              <a:off x="7165440" y="198072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CustomShape 85"/>
            <p:cNvSpPr/>
            <p:nvPr/>
          </p:nvSpPr>
          <p:spPr>
            <a:xfrm>
              <a:off x="7340760" y="1980720"/>
              <a:ext cx="14220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86"/>
            <p:cNvSpPr/>
            <p:nvPr/>
          </p:nvSpPr>
          <p:spPr>
            <a:xfrm>
              <a:off x="7516080" y="198072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87"/>
            <p:cNvSpPr/>
            <p:nvPr/>
          </p:nvSpPr>
          <p:spPr>
            <a:xfrm>
              <a:off x="7691400" y="198072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88"/>
            <p:cNvSpPr/>
            <p:nvPr/>
          </p:nvSpPr>
          <p:spPr>
            <a:xfrm>
              <a:off x="7866720" y="198072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CustomShape 89"/>
            <p:cNvSpPr/>
            <p:nvPr/>
          </p:nvSpPr>
          <p:spPr>
            <a:xfrm>
              <a:off x="8042040" y="198072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90"/>
            <p:cNvSpPr/>
            <p:nvPr/>
          </p:nvSpPr>
          <p:spPr>
            <a:xfrm>
              <a:off x="8217000" y="1980720"/>
              <a:ext cx="14220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CustomShape 91"/>
            <p:cNvSpPr/>
            <p:nvPr/>
          </p:nvSpPr>
          <p:spPr>
            <a:xfrm>
              <a:off x="8392680" y="1980720"/>
              <a:ext cx="14184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CustomShape 92"/>
            <p:cNvSpPr/>
            <p:nvPr/>
          </p:nvSpPr>
          <p:spPr>
            <a:xfrm>
              <a:off x="8567640" y="1980720"/>
              <a:ext cx="142200" cy="14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93"/>
            <p:cNvSpPr/>
            <p:nvPr/>
          </p:nvSpPr>
          <p:spPr>
            <a:xfrm>
              <a:off x="6990120" y="2156040"/>
              <a:ext cx="14220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CustomShape 94"/>
            <p:cNvSpPr/>
            <p:nvPr/>
          </p:nvSpPr>
          <p:spPr>
            <a:xfrm>
              <a:off x="7165440" y="2156040"/>
              <a:ext cx="14184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CustomShape 95"/>
            <p:cNvSpPr/>
            <p:nvPr/>
          </p:nvSpPr>
          <p:spPr>
            <a:xfrm>
              <a:off x="7340760" y="2156040"/>
              <a:ext cx="14220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CustomShape 96"/>
            <p:cNvSpPr/>
            <p:nvPr/>
          </p:nvSpPr>
          <p:spPr>
            <a:xfrm>
              <a:off x="7516080" y="2156040"/>
              <a:ext cx="14184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CustomShape 97"/>
            <p:cNvSpPr/>
            <p:nvPr/>
          </p:nvSpPr>
          <p:spPr>
            <a:xfrm>
              <a:off x="7691400" y="2156040"/>
              <a:ext cx="14184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CustomShape 98"/>
            <p:cNvSpPr/>
            <p:nvPr/>
          </p:nvSpPr>
          <p:spPr>
            <a:xfrm>
              <a:off x="7866720" y="2156040"/>
              <a:ext cx="14184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CustomShape 99"/>
            <p:cNvSpPr/>
            <p:nvPr/>
          </p:nvSpPr>
          <p:spPr>
            <a:xfrm>
              <a:off x="8042040" y="2156040"/>
              <a:ext cx="14184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5" name="CustomShape 100"/>
            <p:cNvSpPr/>
            <p:nvPr/>
          </p:nvSpPr>
          <p:spPr>
            <a:xfrm>
              <a:off x="8217000" y="2156040"/>
              <a:ext cx="14220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101"/>
            <p:cNvSpPr/>
            <p:nvPr/>
          </p:nvSpPr>
          <p:spPr>
            <a:xfrm>
              <a:off x="8392680" y="2156040"/>
              <a:ext cx="14184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CustomShape 102"/>
            <p:cNvSpPr/>
            <p:nvPr/>
          </p:nvSpPr>
          <p:spPr>
            <a:xfrm>
              <a:off x="8567640" y="2156040"/>
              <a:ext cx="142200" cy="14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M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Y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V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M</a:t>
            </a:r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br/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c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h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i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g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b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i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u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s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i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g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a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p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n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m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o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d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e</a:t>
            </a:r>
            <a:r>
              <a:rPr b="1" lang="en-US" sz="2400" spc="-1" strike="noStrike">
                <a:solidFill>
                  <a:srgbClr val="ffffff"/>
                </a:solidFill>
                <a:latin typeface="Circular Std Bold"/>
                <a:ea typeface="Roboto"/>
              </a:rPr>
              <a:t>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F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B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M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endParaRPr b="0" lang="en-US" sz="32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1050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Apa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che 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Fou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ndat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ion </a:t>
            </a: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Linu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x </a:t>
            </a: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Moz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illa 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Fou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ndat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ion </a:t>
            </a: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And</a:t>
            </a: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roid</a:t>
            </a: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This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mod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el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ensu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res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that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the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com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pany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is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succ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essfu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 at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the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risk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of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not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havi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ng a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succ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essfu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prod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uct</a:t>
            </a:r>
            <a:endParaRPr b="0" lang="en-US" sz="1800" spc="-1" strike="noStrike">
              <a:latin typeface="Avenir LT Std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g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B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u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M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MongoDB,</a:t>
            </a: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VueJS, </a:t>
            </a: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Node</a:t>
            </a: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Laravel</a:t>
            </a: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venir LT Std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In this model, the core product and the company are the same thing</a:t>
            </a:r>
            <a:endParaRPr b="0" lang="en-US" sz="1800" spc="-1" strike="noStrike">
              <a:latin typeface="Avenir LT Std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Open Core / commercial extensions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Segment (extends analytics.js)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Mlab (extends MongoDB) 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Open core is a business model in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which the core of a program is open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source, with additional closed source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features provided for a fee.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SAAS \ Software as a Service Model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 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J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x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f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W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1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f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b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v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,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P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b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600" spc="-1" strike="noStrike">
                <a:solidFill>
                  <a:srgbClr val="ffffff"/>
                </a:solidFill>
                <a:latin typeface="Avenir LT Std"/>
                <a:ea typeface="Roboto"/>
              </a:rPr>
              <a:t>. 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460800" y="224712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W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f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m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m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y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,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s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h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d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u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s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l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v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l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u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w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h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v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m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m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u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,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m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p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u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l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p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y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,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x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p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d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s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l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f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l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u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c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i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t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h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p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w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e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r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o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f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h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u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m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a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n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s</a:t>
            </a:r>
            <a:r>
              <a:rPr b="0" lang="en-US" sz="3600" spc="-1" strike="noStrike">
                <a:solidFill>
                  <a:srgbClr val="ffffff"/>
                </a:solidFill>
                <a:latin typeface="Avenir"/>
                <a:ea typeface="Roboto"/>
              </a:rPr>
              <a:t>.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Avenir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BUSINESS CHALLENGES AND RISKS</a:t>
            </a:r>
            <a:endParaRPr b="0" lang="en-US" sz="4800" spc="-1" strike="noStrike">
              <a:solidFill>
                <a:srgbClr val="000000"/>
              </a:solidFill>
              <a:latin typeface="C059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C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m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p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l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h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- Sqlite | Mysql | MongoDB, couchbase | PostgresSQL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- Angular | React | Vue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- Gitlab | Github | BitBucket | JIRA Atlassian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Adoption and growing a user-base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Google increased it user base with android, by offering a free android OS, using one tied you to a google account where all your data was mined.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F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g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m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t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F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o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k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p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p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r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t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u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n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i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t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i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s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r 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P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r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o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b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l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e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m</a:t>
            </a:r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Facebook needed a simple, scalable, powerful, reliable storage so they developed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  <a:hlinkClick r:id="rId1"/>
              </a:rPr>
              <a:t>Cassandra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. What happened to Cassandra? Facebook didn't need it anymore. Already from the beginning they open sourced it, gave it to everybody. Now we have a company called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  <a:hlinkClick r:id="rId2"/>
              </a:rPr>
              <a:t>DataStax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that commercializes Cassandra and further develops it.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Amazon versus Google</a:t>
            </a:r>
            <a:br/>
            <a:r>
              <a:rPr b="1" lang="en-US" sz="1800" spc="-1" strike="noStrike">
                <a:solidFill>
                  <a:srgbClr val="ffffff"/>
                </a:solidFill>
                <a:latin typeface="Circular Std Bold"/>
                <a:ea typeface="Roboto"/>
              </a:rPr>
              <a:t>Opportunities or  Problems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W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z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k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r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K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F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,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k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,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b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'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b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y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'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w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v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f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m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g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v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Avenir LT Std"/>
                <a:ea typeface="Roboto"/>
              </a:rPr>
              <a:t>.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TextShape 1"/>
          <p:cNvSpPr txBox="1"/>
          <p:nvPr/>
        </p:nvSpPr>
        <p:spPr>
          <a:xfrm>
            <a:off x="460800" y="2066760"/>
            <a:ext cx="3687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Branding and Identity</a:t>
            </a:r>
            <a:endParaRPr b="1" lang="en-US" sz="42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1067" name="CustomShape 2"/>
          <p:cNvSpPr/>
          <p:nvPr/>
        </p:nvSpPr>
        <p:spPr>
          <a:xfrm>
            <a:off x="4563000" y="573120"/>
            <a:ext cx="411948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0" lang="en-US" sz="1600" spc="-1" strike="noStrike">
                <a:solidFill>
                  <a:srgbClr val="fafafa"/>
                </a:solidFill>
                <a:latin typeface="Avenir LT Std"/>
                <a:ea typeface="Roboto"/>
              </a:rPr>
              <a:t>If you take Red Hat's code and distribute it, you can do that, but you're not allowed to distribute </a:t>
            </a:r>
            <a:r>
              <a:rPr b="0" lang="en-US" sz="1600" spc="-1" strike="noStrike">
                <a:solidFill>
                  <a:srgbClr val="fafafa"/>
                </a:solidFill>
                <a:latin typeface="Avenir LT Std"/>
                <a:ea typeface="Roboto"/>
              </a:rPr>
              <a:t>anything that shows the brand or the logo. The name Red Hat Enterprise, Linux and all the marks </a:t>
            </a:r>
            <a:r>
              <a:rPr b="0" lang="en-US" sz="1600" spc="-1" strike="noStrike">
                <a:solidFill>
                  <a:srgbClr val="fafafa"/>
                </a:solidFill>
                <a:latin typeface="Avenir LT Std"/>
                <a:ea typeface="Roboto"/>
              </a:rPr>
              <a:t>that go with it, the visual, the JPEGs and PNGs, and the pictures, they are all proprietary. </a:t>
            </a:r>
            <a:endParaRPr b="0" lang="en-US" sz="1600" spc="-1" strike="noStrike">
              <a:latin typeface="Avenir LT Std"/>
            </a:endParaRPr>
          </a:p>
          <a:p>
            <a:r>
              <a:rPr b="0" lang="en-US" sz="1600" spc="-1" strike="noStrike">
                <a:solidFill>
                  <a:srgbClr val="fafafa"/>
                </a:solidFill>
                <a:latin typeface="Avenir LT Std"/>
                <a:ea typeface="Roboto"/>
              </a:rPr>
              <a:t>So you have Debian | Fedora | Mint | ETC.</a:t>
            </a:r>
            <a:endParaRPr b="0" lang="en-US" sz="1600" spc="-1" strike="noStrike">
              <a:latin typeface="Avenir LT Std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86;p25" descr=""/>
          <p:cNvPicPr/>
          <p:nvPr/>
        </p:nvPicPr>
        <p:blipFill>
          <a:blip r:embed="rId1"/>
          <a:srcRect l="0" t="0" r="0" b="9476"/>
          <a:stretch/>
        </p:blipFill>
        <p:spPr>
          <a:xfrm>
            <a:off x="0" y="0"/>
            <a:ext cx="9143640" cy="5147640"/>
          </a:xfrm>
          <a:prstGeom prst="rect">
            <a:avLst/>
          </a:prstGeom>
          <a:ln>
            <a:noFill/>
          </a:ln>
        </p:spPr>
      </p:pic>
      <p:sp>
        <p:nvSpPr>
          <p:cNvPr id="1069" name="TextShape 1"/>
          <p:cNvSpPr txBox="1"/>
          <p:nvPr/>
        </p:nvSpPr>
        <p:spPr>
          <a:xfrm>
            <a:off x="490320" y="488520"/>
            <a:ext cx="8170200" cy="4093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br/>
            <a:r>
              <a:rPr b="0" i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”</a:t>
            </a:r>
            <a:r>
              <a:rPr b="0" i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Ask not what </a:t>
            </a:r>
            <a:r>
              <a:rPr b="1" i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open-source </a:t>
            </a:r>
            <a:r>
              <a:rPr b="0" i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can do for you - ask what you can do for your </a:t>
            </a:r>
            <a:r>
              <a:rPr b="1" i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open-source</a:t>
            </a:r>
            <a:r>
              <a:rPr b="0" i="1" lang="en-US" sz="4000" spc="-1" strike="noStrike">
                <a:solidFill>
                  <a:srgbClr val="ffffff"/>
                </a:solidFill>
                <a:latin typeface="C059"/>
                <a:ea typeface="Roboto"/>
              </a:rPr>
              <a:t>.”</a:t>
            </a:r>
            <a:br/>
            <a:endParaRPr b="0" i="1" lang="en-US" sz="4000" spc="-1" strike="noStrike">
              <a:solidFill>
                <a:srgbClr val="000000"/>
              </a:solidFill>
              <a:latin typeface="C059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TextShape 1"/>
          <p:cNvSpPr txBox="1"/>
          <p:nvPr/>
        </p:nvSpPr>
        <p:spPr>
          <a:xfrm>
            <a:off x="460800" y="2066760"/>
            <a:ext cx="263124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A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p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p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d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x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/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 </a:t>
            </a:r>
            <a:br/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f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r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c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059"/>
                <a:ea typeface="Roboto"/>
              </a:rPr>
              <a:t>s</a:t>
            </a:r>
            <a:endParaRPr b="1" lang="en-US" sz="32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1071" name="CustomShape 2"/>
          <p:cNvSpPr/>
          <p:nvPr/>
        </p:nvSpPr>
        <p:spPr>
          <a:xfrm>
            <a:off x="3077280" y="357120"/>
            <a:ext cx="5605200" cy="40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r>
              <a:rPr b="0" lang="en-US" sz="1400" spc="-1" strike="noStrike">
                <a:solidFill>
                  <a:srgbClr val="fafafa"/>
                </a:solidFill>
                <a:latin typeface="Avenir LT Std"/>
                <a:ea typeface="Roboto"/>
                <a:hlinkClick r:id="rId1"/>
              </a:rPr>
              <a:t>https://timreview.ca/article/756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fafafa"/>
                </a:solidFill>
                <a:latin typeface="Avenir LT Std"/>
                <a:ea typeface="Roboto"/>
                <a:hlinkClick r:id="rId2"/>
              </a:rPr>
              <a:t>https://www.heavybit.com/library/video/mysql-ceo-on-2-open-source-business-models/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fafafa"/>
                </a:solidFill>
                <a:latin typeface="Avenir LT Std"/>
                <a:ea typeface="Roboto"/>
                <a:hlinkClick r:id="rId3"/>
              </a:rPr>
              <a:t>https://opensource.com/business/14/9/open-source-business-models-part-2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fafafa"/>
                </a:solidFill>
                <a:latin typeface="Avenir LT Std"/>
                <a:ea typeface="Roboto"/>
                <a:hlinkClick r:id="rId4"/>
              </a:rPr>
              <a:t>https://www.linuxfoundation.org/open-source-management/2017/06/building-a-business-on-open-source/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fafafa"/>
                </a:solidFill>
                <a:latin typeface="Avenir LT Std"/>
                <a:ea typeface="Roboto"/>
                <a:hlinkClick r:id="rId5"/>
              </a:rPr>
              <a:t>https://opensource.guide/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fafafa"/>
                </a:solidFill>
                <a:latin typeface="Avenir LT Std"/>
                <a:ea typeface="Roboto"/>
                <a:hlinkClick r:id="rId6"/>
              </a:rPr>
              <a:t>https://www.heavybit.com/library/blog/open-source-as-business-strategy-with-segments-peter-reinhardt/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e1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Who dat one epp ?</a:t>
            </a:r>
            <a:endParaRPr b="0" lang="en-US" sz="4800" spc="-1" strike="noStrike">
              <a:solidFill>
                <a:srgbClr val="000000"/>
              </a:solidFill>
              <a:latin typeface="C059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496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r>
              <a:rPr b="1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- OPEN DATA  </a:t>
            </a:r>
            <a:br/>
            <a:r>
              <a:rPr b="1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- OPEN SOURCE TOOLS/RESOURCES</a:t>
            </a:r>
            <a:br/>
            <a:r>
              <a:rPr b="1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- OPEN SOFTWARES AND PLATFORMS</a:t>
            </a:r>
            <a:br/>
            <a:br/>
            <a:br/>
            <a:r>
              <a:rPr b="0" lang="en-US" sz="3200" spc="-1" strike="noStrike">
                <a:solidFill>
                  <a:srgbClr val="ffffff"/>
                </a:solidFill>
                <a:latin typeface="avenir"/>
                <a:ea typeface="Roboto"/>
              </a:rPr>
              <a:t>Open Source for Governance, Sustainability, HealthCare, Productivity </a:t>
            </a:r>
            <a:br/>
            <a:endParaRPr b="0" lang="en-US" sz="3200" spc="-1" strike="noStrike">
              <a:solidFill>
                <a:srgbClr val="000000"/>
              </a:solidFill>
              <a:latin typeface="avenir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460800" y="2066760"/>
            <a:ext cx="822168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059"/>
                <a:ea typeface="Roboto"/>
              </a:rPr>
              <a:t>let’s move forward → </a:t>
            </a:r>
            <a:endParaRPr b="0" lang="en-US" sz="4800" spc="-1" strike="noStrike">
              <a:solidFill>
                <a:srgbClr val="000000"/>
              </a:solidFill>
              <a:latin typeface="C059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471960" y="739080"/>
            <a:ext cx="8221680" cy="768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059"/>
                <a:ea typeface="Roboto"/>
              </a:rPr>
              <a:t>What can open-source do for you</a:t>
            </a:r>
            <a:endParaRPr b="0" lang="en-US" sz="4200" spc="-1" strike="noStrike">
              <a:solidFill>
                <a:srgbClr val="000000"/>
              </a:solidFill>
              <a:latin typeface="C059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651960" y="1920600"/>
            <a:ext cx="3999600" cy="2711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000" spc="-1" strike="noStrike">
                <a:solidFill>
                  <a:srgbClr val="737373"/>
                </a:solidFill>
                <a:latin typeface="Avenir"/>
                <a:ea typeface="Roboto"/>
              </a:rPr>
              <a:t>Find a job</a:t>
            </a:r>
            <a:endParaRPr b="1" lang="en-US" sz="3000" spc="-1" strike="noStrike">
              <a:solidFill>
                <a:srgbClr val="000000"/>
              </a:solidFill>
              <a:latin typeface="Avenir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US" sz="3000" spc="-1" strike="noStrike">
                <a:solidFill>
                  <a:srgbClr val="737373"/>
                </a:solidFill>
                <a:latin typeface="Avenir"/>
                <a:ea typeface="Roboto"/>
              </a:rPr>
              <a:t>Launch a Business </a:t>
            </a:r>
            <a:endParaRPr b="1" lang="en-US" sz="3000" spc="-1" strike="noStrike">
              <a:solidFill>
                <a:srgbClr val="000000"/>
              </a:solidFill>
              <a:latin typeface="Avenir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3000" spc="-1" strike="noStrike">
                <a:solidFill>
                  <a:srgbClr val="737373"/>
                </a:solidFill>
                <a:latin typeface="Avenir"/>
                <a:ea typeface="Roboto"/>
              </a:rPr>
              <a:t>Expand your skills</a:t>
            </a:r>
            <a:endParaRPr b="1" lang="en-US" sz="3000" spc="-1" strike="noStrike">
              <a:solidFill>
                <a:srgbClr val="000000"/>
              </a:solidFill>
              <a:latin typeface="Avenir"/>
            </a:endParaRPr>
          </a:p>
        </p:txBody>
      </p:sp>
      <p:graphicFrame>
        <p:nvGraphicFramePr>
          <p:cNvPr id="377" name="Table 3"/>
          <p:cNvGraphicFramePr/>
          <p:nvPr/>
        </p:nvGraphicFramePr>
        <p:xfrm>
          <a:off x="5071320" y="4555800"/>
          <a:ext cx="3285360" cy="241560"/>
        </p:xfrm>
        <a:graphic>
          <a:graphicData uri="http://schemas.openxmlformats.org/drawingml/2006/table">
            <a:tbl>
              <a:tblPr/>
              <a:tblGrid>
                <a:gridCol w="821160"/>
                <a:gridCol w="821160"/>
                <a:gridCol w="821160"/>
                <a:gridCol w="821880"/>
              </a:tblGrid>
              <a:tr h="427320">
                <a:tc>
                  <a:txBody>
                    <a:bodyPr lIns="91080" rIns="91080" tIns="91080" bIns="9108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400" spc="-1" strike="noStrike">
                          <a:solidFill>
                            <a:srgbClr val="737373"/>
                          </a:solidFill>
                          <a:latin typeface="Roboto"/>
                          <a:ea typeface="Roboto"/>
                        </a:rPr>
                        <a:t>10XX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400" spc="-1" strike="noStrike">
                          <a:solidFill>
                            <a:srgbClr val="737373"/>
                          </a:solidFill>
                          <a:latin typeface="Roboto"/>
                          <a:ea typeface="Roboto"/>
                        </a:rPr>
                        <a:t>20X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400" spc="-1" strike="noStrike">
                          <a:solidFill>
                            <a:srgbClr val="737373"/>
                          </a:solidFill>
                          <a:latin typeface="Roboto"/>
                          <a:ea typeface="Roboto"/>
                        </a:rPr>
                        <a:t>30X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400" spc="-1" strike="noStrike">
                          <a:solidFill>
                            <a:srgbClr val="737373"/>
                          </a:solidFill>
                          <a:latin typeface="Roboto"/>
                          <a:ea typeface="Roboto"/>
                        </a:rPr>
                        <a:t>50X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8" name="CustomShape 4"/>
          <p:cNvSpPr/>
          <p:nvPr/>
        </p:nvSpPr>
        <p:spPr>
          <a:xfrm>
            <a:off x="6796440" y="2671560"/>
            <a:ext cx="722160" cy="1858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5"/>
          <p:cNvSpPr/>
          <p:nvPr/>
        </p:nvSpPr>
        <p:spPr>
          <a:xfrm>
            <a:off x="7617240" y="1931400"/>
            <a:ext cx="722160" cy="2598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6"/>
          <p:cNvSpPr/>
          <p:nvPr/>
        </p:nvSpPr>
        <p:spPr>
          <a:xfrm rot="10800000">
            <a:off x="8656560" y="4555800"/>
            <a:ext cx="814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1"/>
            </a:solidFill>
            <a:custDash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7"/>
          <p:cNvSpPr/>
          <p:nvPr/>
        </p:nvSpPr>
        <p:spPr>
          <a:xfrm>
            <a:off x="5968440" y="3411360"/>
            <a:ext cx="722160" cy="11185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2018-10-17T13:44:07Z</dcterms:modified>
  <cp:revision>26</cp:revision>
  <dc:subject/>
  <dc:title/>
</cp:coreProperties>
</file>